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 id="268"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IBM Plex Sans" charset="1" panose="020B0503050203000203"/>
      <p:regular r:id="rId10"/>
    </p:embeddedFont>
    <p:embeddedFont>
      <p:font typeface="IBM Plex Sans Bold" charset="1" panose="020B0803050203000203"/>
      <p:regular r:id="rId11"/>
    </p:embeddedFont>
    <p:embeddedFont>
      <p:font typeface="IBM Plex Sans Italics" charset="1" panose="020B0503050203000203"/>
      <p:regular r:id="rId12"/>
    </p:embeddedFont>
    <p:embeddedFont>
      <p:font typeface="IBM Plex Sans Bold Italics" charset="1" panose="020B0803050203000203"/>
      <p:regular r:id="rId13"/>
    </p:embeddedFont>
    <p:embeddedFont>
      <p:font typeface="IBM Plex Sans Thin" charset="1" panose="020B0203050203000203"/>
      <p:regular r:id="rId14"/>
    </p:embeddedFont>
    <p:embeddedFont>
      <p:font typeface="IBM Plex Sans Thin Italics" charset="1" panose="020B0203050203000203"/>
      <p:regular r:id="rId15"/>
    </p:embeddedFont>
    <p:embeddedFont>
      <p:font typeface="IBM Plex Sans Medium" charset="1" panose="020B0603050203000203"/>
      <p:regular r:id="rId16"/>
    </p:embeddedFont>
    <p:embeddedFont>
      <p:font typeface="IBM Plex Sans Medium Italics" charset="1" panose="020B0603050203000203"/>
      <p:regular r:id="rId17"/>
    </p:embeddedFont>
    <p:embeddedFont>
      <p:font typeface="Be Vietnam" charset="1" panose="00000500000000000000"/>
      <p:regular r:id="rId18"/>
    </p:embeddedFont>
    <p:embeddedFont>
      <p:font typeface="Be Vietnam Italics" charset="1" panose="00000500000000000000"/>
      <p:regular r:id="rId19"/>
    </p:embeddedFont>
    <p:embeddedFont>
      <p:font typeface="Be Vietnam Thin" charset="1" panose="00000200000000000000"/>
      <p:regular r:id="rId20"/>
    </p:embeddedFont>
    <p:embeddedFont>
      <p:font typeface="Be Vietnam Thin Italics" charset="1" panose="00000300000000000000"/>
      <p:regular r:id="rId21"/>
    </p:embeddedFont>
    <p:embeddedFont>
      <p:font typeface="Be Vietnam Medium" charset="1" panose="00000600000000000000"/>
      <p:regular r:id="rId22"/>
    </p:embeddedFont>
    <p:embeddedFont>
      <p:font typeface="Be Vietnam Medium Italics" charset="1" panose="00000600000000000000"/>
      <p:regular r:id="rId23"/>
    </p:embeddedFont>
    <p:embeddedFont>
      <p:font typeface="Be Vietnam Ultra-Bold" charset="1" panose="00000900000000000000"/>
      <p:regular r:id="rId24"/>
    </p:embeddedFont>
    <p:embeddedFont>
      <p:font typeface="Be Vietnam Ultra-Bold Italics" charset="1" panose="000009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slides/slide12.xml" Type="http://schemas.openxmlformats.org/officeDocument/2006/relationships/slide"/><Relationship Id="rId38"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svg>
</file>

<file path=ppt/media/image4.png>
</file>

<file path=ppt/media/image5.png>
</file>

<file path=ppt/media/image6.png>
</file>

<file path=ppt/media/image7.sv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8.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5.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0.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0.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13112850" y="1270153"/>
            <a:ext cx="260453" cy="260453"/>
          </a:xfrm>
          <a:custGeom>
            <a:avLst/>
            <a:gdLst/>
            <a:ahLst/>
            <a:cxnLst/>
            <a:rect r="r" b="b" t="t" l="l"/>
            <a:pathLst>
              <a:path h="260453" w="260453">
                <a:moveTo>
                  <a:pt x="0" y="0"/>
                </a:moveTo>
                <a:lnTo>
                  <a:pt x="260454" y="0"/>
                </a:lnTo>
                <a:lnTo>
                  <a:pt x="260454" y="260453"/>
                </a:lnTo>
                <a:lnTo>
                  <a:pt x="0" y="26045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0" y="7491487"/>
            <a:ext cx="8878384" cy="1875155"/>
          </a:xfrm>
          <a:prstGeom prst="rect">
            <a:avLst/>
          </a:prstGeom>
        </p:spPr>
        <p:txBody>
          <a:bodyPr anchor="t" rtlCol="false" tIns="0" lIns="0" bIns="0" rIns="0">
            <a:spAutoFit/>
          </a:bodyPr>
          <a:lstStyle/>
          <a:p>
            <a:pPr>
              <a:lnSpc>
                <a:spcPts val="7209"/>
              </a:lnSpc>
            </a:pPr>
            <a:r>
              <a:rPr lang="en-US" sz="6999" u="sng">
                <a:solidFill>
                  <a:srgbClr val="F8F8F8"/>
                </a:solidFill>
                <a:latin typeface="Be Vietnam"/>
              </a:rPr>
              <a:t>DATA SCIENCE</a:t>
            </a:r>
          </a:p>
          <a:p>
            <a:pPr>
              <a:lnSpc>
                <a:spcPts val="7209"/>
              </a:lnSpc>
            </a:pPr>
            <a:r>
              <a:rPr lang="en-US" sz="6999" u="sng">
                <a:solidFill>
                  <a:srgbClr val="2667FF"/>
                </a:solidFill>
                <a:latin typeface="Be Vietnam"/>
              </a:rPr>
              <a:t>DEPARTMENT</a:t>
            </a:r>
          </a:p>
        </p:txBody>
      </p:sp>
      <p:sp>
        <p:nvSpPr>
          <p:cNvPr name="Freeform 5" id="5"/>
          <p:cNvSpPr/>
          <p:nvPr/>
        </p:nvSpPr>
        <p:spPr>
          <a:xfrm flipH="false" flipV="false" rot="0">
            <a:off x="0" y="202708"/>
            <a:ext cx="16064264" cy="1887551"/>
          </a:xfrm>
          <a:custGeom>
            <a:avLst/>
            <a:gdLst/>
            <a:ahLst/>
            <a:cxnLst/>
            <a:rect r="r" b="b" t="t" l="l"/>
            <a:pathLst>
              <a:path h="1887551" w="16064264">
                <a:moveTo>
                  <a:pt x="0" y="0"/>
                </a:moveTo>
                <a:lnTo>
                  <a:pt x="16064264" y="0"/>
                </a:lnTo>
                <a:lnTo>
                  <a:pt x="16064264" y="1887551"/>
                </a:lnTo>
                <a:lnTo>
                  <a:pt x="0" y="1887551"/>
                </a:lnTo>
                <a:lnTo>
                  <a:pt x="0" y="0"/>
                </a:lnTo>
                <a:close/>
              </a:path>
            </a:pathLst>
          </a:custGeom>
          <a:blipFill>
            <a:blip r:embed="rId5"/>
            <a:stretch>
              <a:fillRect l="0" t="0" r="0" b="0"/>
            </a:stretch>
          </a:blipFill>
        </p:spPr>
      </p:sp>
      <p:sp>
        <p:nvSpPr>
          <p:cNvPr name="TextBox 6" id="6"/>
          <p:cNvSpPr txBox="true"/>
          <p:nvPr/>
        </p:nvSpPr>
        <p:spPr>
          <a:xfrm rot="0">
            <a:off x="9144000" y="7367662"/>
            <a:ext cx="5572462" cy="541323"/>
          </a:xfrm>
          <a:prstGeom prst="rect">
            <a:avLst/>
          </a:prstGeom>
        </p:spPr>
        <p:txBody>
          <a:bodyPr anchor="t" rtlCol="false" tIns="0" lIns="0" bIns="0" rIns="0">
            <a:spAutoFit/>
          </a:bodyPr>
          <a:lstStyle/>
          <a:p>
            <a:pPr algn="r" marL="0" indent="0" lvl="0">
              <a:lnSpc>
                <a:spcPts val="4473"/>
              </a:lnSpc>
              <a:spcBef>
                <a:spcPct val="0"/>
              </a:spcBef>
            </a:pPr>
            <a:r>
              <a:rPr lang="en-US" sz="3441" spc="299" u="none">
                <a:solidFill>
                  <a:srgbClr val="F8F8F8"/>
                </a:solidFill>
                <a:latin typeface="Be Vietnam Ultra-Bold"/>
              </a:rPr>
              <a:t>PRESENTED BY</a:t>
            </a:r>
          </a:p>
        </p:txBody>
      </p:sp>
      <p:sp>
        <p:nvSpPr>
          <p:cNvPr name="TextBox 7" id="7"/>
          <p:cNvSpPr txBox="true"/>
          <p:nvPr/>
        </p:nvSpPr>
        <p:spPr>
          <a:xfrm rot="0">
            <a:off x="11285741" y="8015136"/>
            <a:ext cx="5973559" cy="2419653"/>
          </a:xfrm>
          <a:prstGeom prst="rect">
            <a:avLst/>
          </a:prstGeom>
        </p:spPr>
        <p:txBody>
          <a:bodyPr anchor="t" rtlCol="false" tIns="0" lIns="0" bIns="0" rIns="0">
            <a:spAutoFit/>
          </a:bodyPr>
          <a:lstStyle/>
          <a:p>
            <a:pPr algn="just">
              <a:lnSpc>
                <a:spcPts val="4803"/>
              </a:lnSpc>
            </a:pPr>
            <a:r>
              <a:rPr lang="en-US" sz="3430">
                <a:solidFill>
                  <a:srgbClr val="F8F8F8"/>
                </a:solidFill>
                <a:latin typeface="IBM Plex Sans"/>
              </a:rPr>
              <a:t>Dipanshu,</a:t>
            </a:r>
          </a:p>
          <a:p>
            <a:pPr algn="just">
              <a:lnSpc>
                <a:spcPts val="4803"/>
              </a:lnSpc>
            </a:pPr>
            <a:r>
              <a:rPr lang="en-US" sz="3430">
                <a:solidFill>
                  <a:srgbClr val="F8F8F8"/>
                </a:solidFill>
                <a:latin typeface="IBM Plex Sans"/>
              </a:rPr>
              <a:t>KIIT UNIVERSITY</a:t>
            </a:r>
          </a:p>
          <a:p>
            <a:pPr algn="just">
              <a:lnSpc>
                <a:spcPts val="4803"/>
              </a:lnSpc>
            </a:pPr>
            <a:r>
              <a:rPr lang="en-US" sz="3430">
                <a:solidFill>
                  <a:srgbClr val="F8F8F8"/>
                </a:solidFill>
                <a:latin typeface="IBM Plex Sans"/>
              </a:rPr>
              <a:t>CSI ID:  CT-CSI23/DS0327</a:t>
            </a:r>
          </a:p>
          <a:p>
            <a:pPr algn="just">
              <a:lnSpc>
                <a:spcPts val="4803"/>
              </a:lnSpc>
            </a:pPr>
          </a:p>
        </p:txBody>
      </p:sp>
      <p:sp>
        <p:nvSpPr>
          <p:cNvPr name="Freeform 8" id="8"/>
          <p:cNvSpPr/>
          <p:nvPr/>
        </p:nvSpPr>
        <p:spPr>
          <a:xfrm flipH="false" flipV="false" rot="0">
            <a:off x="0" y="2307680"/>
            <a:ext cx="18288000" cy="4572000"/>
          </a:xfrm>
          <a:custGeom>
            <a:avLst/>
            <a:gdLst/>
            <a:ahLst/>
            <a:cxnLst/>
            <a:rect r="r" b="b" t="t" l="l"/>
            <a:pathLst>
              <a:path h="4572000" w="18288000">
                <a:moveTo>
                  <a:pt x="0" y="0"/>
                </a:moveTo>
                <a:lnTo>
                  <a:pt x="18288000" y="0"/>
                </a:lnTo>
                <a:lnTo>
                  <a:pt x="18288000" y="4572000"/>
                </a:lnTo>
                <a:lnTo>
                  <a:pt x="0" y="4572000"/>
                </a:lnTo>
                <a:lnTo>
                  <a:pt x="0" y="0"/>
                </a:lnTo>
                <a:close/>
              </a:path>
            </a:pathLst>
          </a:custGeom>
          <a:blipFill>
            <a:blip r:embed="rId6"/>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Freeform 2" id="2"/>
          <p:cNvSpPr/>
          <p:nvPr/>
        </p:nvSpPr>
        <p:spPr>
          <a:xfrm flipH="false" flipV="false" rot="0">
            <a:off x="194167" y="144402"/>
            <a:ext cx="834533" cy="884298"/>
          </a:xfrm>
          <a:custGeom>
            <a:avLst/>
            <a:gdLst/>
            <a:ahLst/>
            <a:cxnLst/>
            <a:rect r="r" b="b" t="t" l="l"/>
            <a:pathLst>
              <a:path h="884298" w="834533">
                <a:moveTo>
                  <a:pt x="0" y="0"/>
                </a:moveTo>
                <a:lnTo>
                  <a:pt x="834533" y="0"/>
                </a:lnTo>
                <a:lnTo>
                  <a:pt x="834533" y="884298"/>
                </a:lnTo>
                <a:lnTo>
                  <a:pt x="0" y="884298"/>
                </a:lnTo>
                <a:lnTo>
                  <a:pt x="0" y="0"/>
                </a:lnTo>
                <a:close/>
              </a:path>
            </a:pathLst>
          </a:custGeom>
          <a:blipFill>
            <a:blip r:embed="rId2"/>
            <a:stretch>
              <a:fillRect l="0" t="0" r="0" b="0"/>
            </a:stretch>
          </a:blipFill>
        </p:spPr>
      </p:sp>
      <p:sp>
        <p:nvSpPr>
          <p:cNvPr name="TextBox 3" id="3"/>
          <p:cNvSpPr txBox="true"/>
          <p:nvPr/>
        </p:nvSpPr>
        <p:spPr>
          <a:xfrm rot="0">
            <a:off x="1206063" y="277177"/>
            <a:ext cx="17259300" cy="9780270"/>
          </a:xfrm>
          <a:prstGeom prst="rect">
            <a:avLst/>
          </a:prstGeom>
        </p:spPr>
        <p:txBody>
          <a:bodyPr anchor="t" rtlCol="false" tIns="0" lIns="0" bIns="0" rIns="0">
            <a:spAutoFit/>
          </a:bodyPr>
          <a:lstStyle/>
          <a:p>
            <a:pPr>
              <a:lnSpc>
                <a:spcPts val="3090"/>
              </a:lnSpc>
              <a:spcBef>
                <a:spcPct val="0"/>
              </a:spcBef>
            </a:pPr>
            <a:r>
              <a:rPr lang="en-US" sz="3000">
                <a:solidFill>
                  <a:srgbClr val="FFFFFF"/>
                </a:solidFill>
                <a:latin typeface="Be Vietnam"/>
              </a:rPr>
              <a:t>Model Deployment with Streamlit</a:t>
            </a:r>
          </a:p>
          <a:p>
            <a:pPr>
              <a:lnSpc>
                <a:spcPts val="3090"/>
              </a:lnSpc>
              <a:spcBef>
                <a:spcPct val="0"/>
              </a:spcBef>
            </a:pPr>
          </a:p>
          <a:p>
            <a:pPr>
              <a:lnSpc>
                <a:spcPts val="3090"/>
              </a:lnSpc>
              <a:spcBef>
                <a:spcPct val="0"/>
              </a:spcBef>
            </a:pPr>
            <a:r>
              <a:rPr lang="en-US" sz="3000">
                <a:solidFill>
                  <a:srgbClr val="FFFFFF"/>
                </a:solidFill>
                <a:latin typeface="Be Vietnam"/>
              </a:rPr>
              <a:t>Streamlit:</a:t>
            </a:r>
          </a:p>
          <a:p>
            <a:pPr>
              <a:lnSpc>
                <a:spcPts val="3090"/>
              </a:lnSpc>
              <a:spcBef>
                <a:spcPct val="0"/>
              </a:spcBef>
            </a:pPr>
          </a:p>
          <a:p>
            <a:pPr>
              <a:lnSpc>
                <a:spcPts val="3090"/>
              </a:lnSpc>
              <a:spcBef>
                <a:spcPct val="0"/>
              </a:spcBef>
            </a:pPr>
            <a:r>
              <a:rPr lang="en-US" sz="3000">
                <a:solidFill>
                  <a:srgbClr val="FFFFFF"/>
                </a:solidFill>
                <a:latin typeface="Be Vietnam"/>
              </a:rPr>
              <a:t>Streamlit is an open-source Python library for creating web applications.Designed for easy and quick deployment of data science models.</a:t>
            </a:r>
          </a:p>
          <a:p>
            <a:pPr>
              <a:lnSpc>
                <a:spcPts val="3090"/>
              </a:lnSpc>
              <a:spcBef>
                <a:spcPct val="0"/>
              </a:spcBef>
            </a:pPr>
            <a:r>
              <a:rPr lang="en-US" sz="3000">
                <a:solidFill>
                  <a:srgbClr val="FFFFFF"/>
                </a:solidFill>
                <a:latin typeface="Be Vietnam"/>
              </a:rPr>
              <a:t>Steps for Deployment:</a:t>
            </a:r>
          </a:p>
          <a:p>
            <a:pPr>
              <a:lnSpc>
                <a:spcPts val="3090"/>
              </a:lnSpc>
              <a:spcBef>
                <a:spcPct val="0"/>
              </a:spcBef>
            </a:pPr>
            <a:r>
              <a:rPr lang="en-US" sz="3000">
                <a:solidFill>
                  <a:srgbClr val="FFFFFF"/>
                </a:solidFill>
                <a:latin typeface="Be Vietnam"/>
              </a:rPr>
              <a:t>a. Create a Pickle file for the trained model.</a:t>
            </a:r>
          </a:p>
          <a:p>
            <a:pPr>
              <a:lnSpc>
                <a:spcPts val="3090"/>
              </a:lnSpc>
              <a:spcBef>
                <a:spcPct val="0"/>
              </a:spcBef>
            </a:pPr>
            <a:r>
              <a:rPr lang="en-US" sz="3000">
                <a:solidFill>
                  <a:srgbClr val="FFFFFF"/>
                </a:solidFill>
                <a:latin typeface="Be Vietnam"/>
              </a:rPr>
              <a:t>b. Build a Streamlit web application:</a:t>
            </a:r>
          </a:p>
          <a:p>
            <a:pPr>
              <a:lnSpc>
                <a:spcPts val="3090"/>
              </a:lnSpc>
              <a:spcBef>
                <a:spcPct val="0"/>
              </a:spcBef>
            </a:pPr>
          </a:p>
          <a:p>
            <a:pPr>
              <a:lnSpc>
                <a:spcPts val="3090"/>
              </a:lnSpc>
              <a:spcBef>
                <a:spcPct val="0"/>
              </a:spcBef>
            </a:pPr>
            <a:r>
              <a:rPr lang="en-US" sz="3000">
                <a:solidFill>
                  <a:srgbClr val="FFFFFF"/>
                </a:solidFill>
                <a:latin typeface="Be Vietnam"/>
              </a:rPr>
              <a:t>Import necessary libraries (Streamlit, Pandas, NumPy).</a:t>
            </a:r>
          </a:p>
          <a:p>
            <a:pPr>
              <a:lnSpc>
                <a:spcPts val="3090"/>
              </a:lnSpc>
              <a:spcBef>
                <a:spcPct val="0"/>
              </a:spcBef>
            </a:pPr>
            <a:r>
              <a:rPr lang="en-US" sz="3000">
                <a:solidFill>
                  <a:srgbClr val="FFFFFF"/>
                </a:solidFill>
                <a:latin typeface="Be Vietnam"/>
              </a:rPr>
              <a:t>Load the trained model from the Pickle file.</a:t>
            </a:r>
          </a:p>
          <a:p>
            <a:pPr>
              <a:lnSpc>
                <a:spcPts val="3090"/>
              </a:lnSpc>
              <a:spcBef>
                <a:spcPct val="0"/>
              </a:spcBef>
            </a:pPr>
            <a:r>
              <a:rPr lang="en-US" sz="3000">
                <a:solidFill>
                  <a:srgbClr val="FFFFFF"/>
                </a:solidFill>
                <a:latin typeface="Be Vietnam"/>
              </a:rPr>
              <a:t>Design the user interface (UI) with input fields (age, income, employment status, etc.).</a:t>
            </a:r>
          </a:p>
          <a:p>
            <a:pPr>
              <a:lnSpc>
                <a:spcPts val="3090"/>
              </a:lnSpc>
              <a:spcBef>
                <a:spcPct val="0"/>
              </a:spcBef>
            </a:pPr>
            <a:r>
              <a:rPr lang="en-US" sz="3000">
                <a:solidFill>
                  <a:srgbClr val="FFFFFF"/>
                </a:solidFill>
                <a:latin typeface="Be Vietnam"/>
              </a:rPr>
              <a:t>Define a function to take user inputs, preprocess data, and make predictions using the model.</a:t>
            </a:r>
          </a:p>
          <a:p>
            <a:pPr>
              <a:lnSpc>
                <a:spcPts val="3090"/>
              </a:lnSpc>
              <a:spcBef>
                <a:spcPct val="0"/>
              </a:spcBef>
            </a:pPr>
            <a:r>
              <a:rPr lang="en-US" sz="3000">
                <a:solidFill>
                  <a:srgbClr val="FFFFFF"/>
                </a:solidFill>
                <a:latin typeface="Be Vietnam"/>
              </a:rPr>
              <a:t>Display the prediction results.</a:t>
            </a:r>
          </a:p>
          <a:p>
            <a:pPr>
              <a:lnSpc>
                <a:spcPts val="3090"/>
              </a:lnSpc>
              <a:spcBef>
                <a:spcPct val="0"/>
              </a:spcBef>
            </a:pPr>
            <a:r>
              <a:rPr lang="en-US" sz="3000">
                <a:solidFill>
                  <a:srgbClr val="FFFFFF"/>
                </a:solidFill>
                <a:latin typeface="Be Vietnam"/>
              </a:rPr>
              <a:t>c. Run the Streamlit app locally.</a:t>
            </a:r>
          </a:p>
          <a:p>
            <a:pPr>
              <a:lnSpc>
                <a:spcPts val="3090"/>
              </a:lnSpc>
              <a:spcBef>
                <a:spcPct val="0"/>
              </a:spcBef>
            </a:pPr>
            <a:r>
              <a:rPr lang="en-US" sz="3000">
                <a:solidFill>
                  <a:srgbClr val="FFFFFF"/>
                </a:solidFill>
                <a:latin typeface="Be Vietnam"/>
              </a:rPr>
              <a:t>User Interaction:</a:t>
            </a:r>
          </a:p>
          <a:p>
            <a:pPr>
              <a:lnSpc>
                <a:spcPts val="3090"/>
              </a:lnSpc>
              <a:spcBef>
                <a:spcPct val="0"/>
              </a:spcBef>
            </a:pPr>
          </a:p>
          <a:p>
            <a:pPr>
              <a:lnSpc>
                <a:spcPts val="3090"/>
              </a:lnSpc>
              <a:spcBef>
                <a:spcPct val="0"/>
              </a:spcBef>
            </a:pPr>
            <a:r>
              <a:rPr lang="en-US" sz="3000">
                <a:solidFill>
                  <a:srgbClr val="FFFFFF"/>
                </a:solidFill>
                <a:latin typeface="Be Vietnam"/>
              </a:rPr>
              <a:t>Users can enter their details in the app.</a:t>
            </a:r>
          </a:p>
          <a:p>
            <a:pPr>
              <a:lnSpc>
                <a:spcPts val="3090"/>
              </a:lnSpc>
              <a:spcBef>
                <a:spcPct val="0"/>
              </a:spcBef>
            </a:pPr>
            <a:r>
              <a:rPr lang="en-US" sz="3000">
                <a:solidFill>
                  <a:srgbClr val="FFFFFF"/>
                </a:solidFill>
                <a:latin typeface="Be Vietnam"/>
              </a:rPr>
              <a:t>The model predicts the likelihood of loan approval.</a:t>
            </a:r>
          </a:p>
          <a:p>
            <a:pPr>
              <a:lnSpc>
                <a:spcPts val="3090"/>
              </a:lnSpc>
              <a:spcBef>
                <a:spcPct val="0"/>
              </a:spcBef>
            </a:pPr>
            <a:r>
              <a:rPr lang="en-US" sz="3000">
                <a:solidFill>
                  <a:srgbClr val="FFFFFF"/>
                </a:solidFill>
                <a:latin typeface="Be Vietnam"/>
              </a:rPr>
              <a:t>Benefits of Streamlit Deployment:</a:t>
            </a:r>
          </a:p>
          <a:p>
            <a:pPr>
              <a:lnSpc>
                <a:spcPts val="3090"/>
              </a:lnSpc>
              <a:spcBef>
                <a:spcPct val="0"/>
              </a:spcBef>
            </a:pPr>
          </a:p>
          <a:p>
            <a:pPr>
              <a:lnSpc>
                <a:spcPts val="3090"/>
              </a:lnSpc>
              <a:spcBef>
                <a:spcPct val="0"/>
              </a:spcBef>
            </a:pPr>
            <a:r>
              <a:rPr lang="en-US" sz="3000">
                <a:solidFill>
                  <a:srgbClr val="FFFFFF"/>
                </a:solidFill>
                <a:latin typeface="Be Vietnam"/>
              </a:rPr>
              <a:t>User-friendly interface.</a:t>
            </a:r>
          </a:p>
          <a:p>
            <a:pPr>
              <a:lnSpc>
                <a:spcPts val="3090"/>
              </a:lnSpc>
              <a:spcBef>
                <a:spcPct val="0"/>
              </a:spcBef>
            </a:pPr>
            <a:r>
              <a:rPr lang="en-US" sz="3000">
                <a:solidFill>
                  <a:srgbClr val="FFFFFF"/>
                </a:solidFill>
                <a:latin typeface="Be Vietnam"/>
              </a:rPr>
              <a:t>Easy to share and access.</a:t>
            </a:r>
          </a:p>
          <a:p>
            <a:pPr>
              <a:lnSpc>
                <a:spcPts val="3090"/>
              </a:lnSpc>
              <a:spcBef>
                <a:spcPct val="0"/>
              </a:spcBef>
            </a:pPr>
            <a:r>
              <a:rPr lang="en-US" sz="3000">
                <a:solidFill>
                  <a:srgbClr val="FFFFFF"/>
                </a:solidFill>
                <a:latin typeface="Be Vietnam"/>
              </a:rPr>
              <a:t>Real-time predictions.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164651" y="1584685"/>
            <a:ext cx="8541250" cy="8170811"/>
          </a:xfrm>
          <a:custGeom>
            <a:avLst/>
            <a:gdLst/>
            <a:ahLst/>
            <a:cxnLst/>
            <a:rect r="r" b="b" t="t" l="l"/>
            <a:pathLst>
              <a:path h="8170811" w="8541250">
                <a:moveTo>
                  <a:pt x="0" y="0"/>
                </a:moveTo>
                <a:lnTo>
                  <a:pt x="8541250" y="0"/>
                </a:lnTo>
                <a:lnTo>
                  <a:pt x="8541250" y="8170812"/>
                </a:lnTo>
                <a:lnTo>
                  <a:pt x="0" y="8170812"/>
                </a:lnTo>
                <a:lnTo>
                  <a:pt x="0" y="0"/>
                </a:lnTo>
                <a:close/>
              </a:path>
            </a:pathLst>
          </a:custGeom>
          <a:blipFill>
            <a:blip r:embed="rId3"/>
            <a:stretch>
              <a:fillRect l="0" t="0" r="0" b="0"/>
            </a:stretch>
          </a:blipFill>
        </p:spPr>
      </p:sp>
      <p:sp>
        <p:nvSpPr>
          <p:cNvPr name="Freeform 4" id="4"/>
          <p:cNvSpPr/>
          <p:nvPr/>
        </p:nvSpPr>
        <p:spPr>
          <a:xfrm flipH="false" flipV="false" rot="0">
            <a:off x="8705901" y="1584685"/>
            <a:ext cx="8920886" cy="8170811"/>
          </a:xfrm>
          <a:custGeom>
            <a:avLst/>
            <a:gdLst/>
            <a:ahLst/>
            <a:cxnLst/>
            <a:rect r="r" b="b" t="t" l="l"/>
            <a:pathLst>
              <a:path h="8170811" w="8920886">
                <a:moveTo>
                  <a:pt x="0" y="0"/>
                </a:moveTo>
                <a:lnTo>
                  <a:pt x="8920886" y="0"/>
                </a:lnTo>
                <a:lnTo>
                  <a:pt x="8920886" y="8170812"/>
                </a:lnTo>
                <a:lnTo>
                  <a:pt x="0" y="8170812"/>
                </a:lnTo>
                <a:lnTo>
                  <a:pt x="0" y="0"/>
                </a:lnTo>
                <a:close/>
              </a:path>
            </a:pathLst>
          </a:custGeom>
          <a:blipFill>
            <a:blip r:embed="rId4"/>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TextBox 2" id="2"/>
          <p:cNvSpPr txBox="true"/>
          <p:nvPr/>
        </p:nvSpPr>
        <p:spPr>
          <a:xfrm rot="0">
            <a:off x="5932154" y="315054"/>
            <a:ext cx="5663565" cy="960755"/>
          </a:xfrm>
          <a:prstGeom prst="rect">
            <a:avLst/>
          </a:prstGeom>
        </p:spPr>
        <p:txBody>
          <a:bodyPr anchor="t" rtlCol="false" tIns="0" lIns="0" bIns="0" rIns="0">
            <a:spAutoFit/>
          </a:bodyPr>
          <a:lstStyle/>
          <a:p>
            <a:pPr algn="ctr">
              <a:lnSpc>
                <a:spcPts val="7209"/>
              </a:lnSpc>
              <a:spcBef>
                <a:spcPct val="0"/>
              </a:spcBef>
            </a:pPr>
            <a:r>
              <a:rPr lang="en-US" sz="6999">
                <a:solidFill>
                  <a:srgbClr val="FFFFFF"/>
                </a:solidFill>
                <a:latin typeface="Be Vietnam"/>
              </a:rPr>
              <a:t>CONCLUSION</a:t>
            </a:r>
          </a:p>
        </p:txBody>
      </p:sp>
      <p:sp>
        <p:nvSpPr>
          <p:cNvPr name="TextBox 3" id="3"/>
          <p:cNvSpPr txBox="true"/>
          <p:nvPr/>
        </p:nvSpPr>
        <p:spPr>
          <a:xfrm rot="0">
            <a:off x="121618" y="1561559"/>
            <a:ext cx="18044764" cy="2771140"/>
          </a:xfrm>
          <a:prstGeom prst="rect">
            <a:avLst/>
          </a:prstGeom>
        </p:spPr>
        <p:txBody>
          <a:bodyPr anchor="t" rtlCol="false" tIns="0" lIns="0" bIns="0" rIns="0">
            <a:spAutoFit/>
          </a:bodyPr>
          <a:lstStyle/>
          <a:p>
            <a:pPr>
              <a:lnSpc>
                <a:spcPts val="3605"/>
              </a:lnSpc>
              <a:spcBef>
                <a:spcPct val="0"/>
              </a:spcBef>
            </a:pPr>
            <a:r>
              <a:rPr lang="en-US" sz="3500">
                <a:solidFill>
                  <a:srgbClr val="FFFFFF"/>
                </a:solidFill>
                <a:latin typeface="Be Vietnam"/>
              </a:rPr>
              <a:t>In conclusion, this project has allowed us to gain valuable insights into loan approval prediction and apply machine learning techniques to solve a real-world problem. The model's successful deployment using Streamlit ensures its accessibility and usability. We believe our work has the potential to make a positive impact in the financial industry and will continue to explore ways to enhance its performance in the future.</a:t>
            </a:r>
          </a:p>
        </p:txBody>
      </p:sp>
      <p:sp>
        <p:nvSpPr>
          <p:cNvPr name="TextBox 4" id="4"/>
          <p:cNvSpPr txBox="true"/>
          <p:nvPr/>
        </p:nvSpPr>
        <p:spPr>
          <a:xfrm rot="0">
            <a:off x="121618" y="4620603"/>
            <a:ext cx="18166382" cy="1969770"/>
          </a:xfrm>
          <a:prstGeom prst="rect">
            <a:avLst/>
          </a:prstGeom>
        </p:spPr>
        <p:txBody>
          <a:bodyPr anchor="t" rtlCol="false" tIns="0" lIns="0" bIns="0" rIns="0">
            <a:spAutoFit/>
          </a:bodyPr>
          <a:lstStyle/>
          <a:p>
            <a:pPr>
              <a:lnSpc>
                <a:spcPts val="3090"/>
              </a:lnSpc>
              <a:spcBef>
                <a:spcPct val="0"/>
              </a:spcBef>
            </a:pPr>
            <a:r>
              <a:rPr lang="en-US" sz="3000" u="sng">
                <a:solidFill>
                  <a:srgbClr val="FFFFFF"/>
                </a:solidFill>
                <a:latin typeface="Be Vietnam Ultra-Bold"/>
              </a:rPr>
              <a:t>Future Directions:</a:t>
            </a:r>
          </a:p>
          <a:p>
            <a:pPr>
              <a:lnSpc>
                <a:spcPts val="3090"/>
              </a:lnSpc>
              <a:spcBef>
                <a:spcPct val="0"/>
              </a:spcBef>
            </a:pPr>
            <a:r>
              <a:rPr lang="en-US" sz="3000">
                <a:solidFill>
                  <a:srgbClr val="FFFFFF"/>
                </a:solidFill>
                <a:latin typeface="Be Vietnam"/>
              </a:rPr>
              <a:t>Further improvements can be made by exploring more advanced algorithms and fine-tuning hyperparameters.</a:t>
            </a:r>
          </a:p>
          <a:p>
            <a:pPr>
              <a:lnSpc>
                <a:spcPts val="3090"/>
              </a:lnSpc>
              <a:spcBef>
                <a:spcPct val="0"/>
              </a:spcBef>
            </a:pPr>
            <a:r>
              <a:rPr lang="en-US" sz="3000">
                <a:solidFill>
                  <a:srgbClr val="FFFFFF"/>
                </a:solidFill>
                <a:latin typeface="Be Vietnam"/>
              </a:rPr>
              <a:t>Gathering more diverse data and continuously updating the model will enhance its accuracy and robustness.</a:t>
            </a:r>
          </a:p>
        </p:txBody>
      </p:sp>
      <p:sp>
        <p:nvSpPr>
          <p:cNvPr name="TextBox 5" id="5"/>
          <p:cNvSpPr txBox="true"/>
          <p:nvPr/>
        </p:nvSpPr>
        <p:spPr>
          <a:xfrm rot="0">
            <a:off x="0" y="7880531"/>
            <a:ext cx="18288000" cy="1327150"/>
          </a:xfrm>
          <a:prstGeom prst="rect">
            <a:avLst/>
          </a:prstGeom>
        </p:spPr>
        <p:txBody>
          <a:bodyPr anchor="t" rtlCol="false" tIns="0" lIns="0" bIns="0" rIns="0">
            <a:spAutoFit/>
          </a:bodyPr>
          <a:lstStyle/>
          <a:p>
            <a:pPr>
              <a:lnSpc>
                <a:spcPts val="5150"/>
              </a:lnSpc>
              <a:spcBef>
                <a:spcPct val="0"/>
              </a:spcBef>
            </a:pPr>
            <a:r>
              <a:rPr lang="en-US" sz="5000">
                <a:solidFill>
                  <a:srgbClr val="FFFFFF"/>
                </a:solidFill>
                <a:latin typeface="Be Vietnam"/>
              </a:rPr>
              <a:t>Special thanks to our mentors for their guidance and support throughout the journey.</a:t>
            </a:r>
          </a:p>
        </p:txBody>
      </p:sp>
      <p:sp>
        <p:nvSpPr>
          <p:cNvPr name="Freeform 6" id="6"/>
          <p:cNvSpPr/>
          <p:nvPr/>
        </p:nvSpPr>
        <p:spPr>
          <a:xfrm flipH="false" flipV="false" rot="0">
            <a:off x="194167" y="144402"/>
            <a:ext cx="1067735" cy="1131407"/>
          </a:xfrm>
          <a:custGeom>
            <a:avLst/>
            <a:gdLst/>
            <a:ahLst/>
            <a:cxnLst/>
            <a:rect r="r" b="b" t="t" l="l"/>
            <a:pathLst>
              <a:path h="1131407" w="1067735">
                <a:moveTo>
                  <a:pt x="0" y="0"/>
                </a:moveTo>
                <a:lnTo>
                  <a:pt x="1067735" y="0"/>
                </a:lnTo>
                <a:lnTo>
                  <a:pt x="1067735" y="1131407"/>
                </a:lnTo>
                <a:lnTo>
                  <a:pt x="0" y="1131407"/>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TextBox 2" id="2"/>
          <p:cNvSpPr txBox="true"/>
          <p:nvPr/>
        </p:nvSpPr>
        <p:spPr>
          <a:xfrm rot="0">
            <a:off x="5769258" y="4065904"/>
            <a:ext cx="5634633" cy="1077596"/>
          </a:xfrm>
          <a:prstGeom prst="rect">
            <a:avLst/>
          </a:prstGeom>
        </p:spPr>
        <p:txBody>
          <a:bodyPr anchor="t" rtlCol="false" tIns="0" lIns="0" bIns="0" rIns="0">
            <a:spAutoFit/>
          </a:bodyPr>
          <a:lstStyle/>
          <a:p>
            <a:pPr algn="ctr">
              <a:lnSpc>
                <a:spcPts val="8240"/>
              </a:lnSpc>
              <a:spcBef>
                <a:spcPct val="0"/>
              </a:spcBef>
            </a:pPr>
            <a:r>
              <a:rPr lang="en-US" sz="8000">
                <a:solidFill>
                  <a:srgbClr val="FFFFFF"/>
                </a:solidFill>
                <a:latin typeface="Be Vietnam"/>
              </a:rPr>
              <a:t>THANK YOU</a:t>
            </a:r>
          </a:p>
        </p:txBody>
      </p:sp>
      <p:sp>
        <p:nvSpPr>
          <p:cNvPr name="Freeform 3" id="3"/>
          <p:cNvSpPr/>
          <p:nvPr/>
        </p:nvSpPr>
        <p:spPr>
          <a:xfrm flipH="false" flipV="false" rot="0">
            <a:off x="194167" y="144402"/>
            <a:ext cx="1149600" cy="1218154"/>
          </a:xfrm>
          <a:custGeom>
            <a:avLst/>
            <a:gdLst/>
            <a:ahLst/>
            <a:cxnLst/>
            <a:rect r="r" b="b" t="t" l="l"/>
            <a:pathLst>
              <a:path h="1218154" w="1149600">
                <a:moveTo>
                  <a:pt x="0" y="0"/>
                </a:moveTo>
                <a:lnTo>
                  <a:pt x="1149600" y="0"/>
                </a:lnTo>
                <a:lnTo>
                  <a:pt x="1149600" y="1218154"/>
                </a:lnTo>
                <a:lnTo>
                  <a:pt x="0" y="1218154"/>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64651" y="97018"/>
            <a:ext cx="1666408" cy="1267021"/>
          </a:xfrm>
          <a:custGeom>
            <a:avLst/>
            <a:gdLst/>
            <a:ahLst/>
            <a:cxnLst/>
            <a:rect r="r" b="b" t="t" l="l"/>
            <a:pathLst>
              <a:path h="1267021" w="1666408">
                <a:moveTo>
                  <a:pt x="0" y="0"/>
                </a:moveTo>
                <a:lnTo>
                  <a:pt x="1666408" y="0"/>
                </a:lnTo>
                <a:lnTo>
                  <a:pt x="1666408" y="1267021"/>
                </a:lnTo>
                <a:lnTo>
                  <a:pt x="0" y="1267021"/>
                </a:lnTo>
                <a:lnTo>
                  <a:pt x="0" y="0"/>
                </a:lnTo>
                <a:close/>
              </a:path>
            </a:pathLst>
          </a:custGeom>
          <a:blipFill>
            <a:blip r:embed="rId5"/>
            <a:stretch>
              <a:fillRect l="0" t="0" r="0" b="0"/>
            </a:stretch>
          </a:blipFill>
        </p:spPr>
      </p:sp>
      <p:sp>
        <p:nvSpPr>
          <p:cNvPr name="TextBox 5" id="5"/>
          <p:cNvSpPr txBox="true"/>
          <p:nvPr/>
        </p:nvSpPr>
        <p:spPr>
          <a:xfrm rot="0">
            <a:off x="4779902" y="277993"/>
            <a:ext cx="8432892" cy="1572996"/>
          </a:xfrm>
          <a:prstGeom prst="rect">
            <a:avLst/>
          </a:prstGeom>
        </p:spPr>
        <p:txBody>
          <a:bodyPr anchor="t" rtlCol="false" tIns="0" lIns="0" bIns="0" rIns="0">
            <a:spAutoFit/>
          </a:bodyPr>
          <a:lstStyle/>
          <a:p>
            <a:pPr algn="ctr">
              <a:lnSpc>
                <a:spcPts val="11880"/>
              </a:lnSpc>
              <a:spcBef>
                <a:spcPct val="0"/>
              </a:spcBef>
            </a:pPr>
            <a:r>
              <a:rPr lang="en-US" sz="11534">
                <a:solidFill>
                  <a:srgbClr val="FFFFFF"/>
                </a:solidFill>
                <a:latin typeface="Be Vietnam"/>
              </a:rPr>
              <a:t>CONTENTS</a:t>
            </a:r>
          </a:p>
        </p:txBody>
      </p:sp>
      <p:sp>
        <p:nvSpPr>
          <p:cNvPr name="TextBox 6" id="6"/>
          <p:cNvSpPr txBox="true"/>
          <p:nvPr/>
        </p:nvSpPr>
        <p:spPr>
          <a:xfrm rot="0">
            <a:off x="0" y="2743357"/>
            <a:ext cx="17419908" cy="1875155"/>
          </a:xfrm>
          <a:prstGeom prst="rect">
            <a:avLst/>
          </a:prstGeom>
        </p:spPr>
        <p:txBody>
          <a:bodyPr anchor="t" rtlCol="false" tIns="0" lIns="0" bIns="0" rIns="0">
            <a:spAutoFit/>
          </a:bodyPr>
          <a:lstStyle/>
          <a:p>
            <a:pPr>
              <a:lnSpc>
                <a:spcPts val="7209"/>
              </a:lnSpc>
            </a:pPr>
            <a:r>
              <a:rPr lang="en-US" sz="6999">
                <a:solidFill>
                  <a:srgbClr val="FFFFFF"/>
                </a:solidFill>
                <a:latin typeface="Be Vietnam"/>
              </a:rPr>
              <a:t>Internship in Celebal technologies in Data Science </a:t>
            </a:r>
          </a:p>
        </p:txBody>
      </p:sp>
      <p:sp>
        <p:nvSpPr>
          <p:cNvPr name="TextBox 7" id="7"/>
          <p:cNvSpPr txBox="true"/>
          <p:nvPr/>
        </p:nvSpPr>
        <p:spPr>
          <a:xfrm rot="0">
            <a:off x="164651" y="4906886"/>
            <a:ext cx="14157982" cy="3917950"/>
          </a:xfrm>
          <a:prstGeom prst="rect">
            <a:avLst/>
          </a:prstGeom>
        </p:spPr>
        <p:txBody>
          <a:bodyPr anchor="t" rtlCol="false" tIns="0" lIns="0" bIns="0" rIns="0">
            <a:spAutoFit/>
          </a:bodyPr>
          <a:lstStyle/>
          <a:p>
            <a:pPr marL="1079501" indent="-539750" lvl="1">
              <a:lnSpc>
                <a:spcPts val="5150"/>
              </a:lnSpc>
              <a:buFont typeface="Arial"/>
              <a:buChar char="•"/>
            </a:pPr>
            <a:r>
              <a:rPr lang="en-US" sz="5000">
                <a:solidFill>
                  <a:srgbClr val="FFFFFF"/>
                </a:solidFill>
                <a:latin typeface="Be Vietnam"/>
              </a:rPr>
              <a:t>Introduction</a:t>
            </a:r>
          </a:p>
          <a:p>
            <a:pPr marL="1079501" indent="-539750" lvl="1">
              <a:lnSpc>
                <a:spcPts val="5150"/>
              </a:lnSpc>
              <a:buFont typeface="Arial"/>
              <a:buChar char="•"/>
            </a:pPr>
            <a:r>
              <a:rPr lang="en-US" sz="5000">
                <a:solidFill>
                  <a:srgbClr val="FFFFFF"/>
                </a:solidFill>
                <a:latin typeface="Be Vietnam"/>
              </a:rPr>
              <a:t>Machine Learning for Loan Prediction</a:t>
            </a:r>
          </a:p>
          <a:p>
            <a:pPr marL="1079501" indent="-539750" lvl="1">
              <a:lnSpc>
                <a:spcPts val="5150"/>
              </a:lnSpc>
              <a:buFont typeface="Arial"/>
              <a:buChar char="•"/>
            </a:pPr>
            <a:r>
              <a:rPr lang="en-US" sz="5000">
                <a:solidFill>
                  <a:srgbClr val="FFFFFF"/>
                </a:solidFill>
                <a:latin typeface="Be Vietnam"/>
              </a:rPr>
              <a:t>Features Present in Loan Prediction</a:t>
            </a:r>
          </a:p>
          <a:p>
            <a:pPr marL="1079501" indent="-539750" lvl="1">
              <a:lnSpc>
                <a:spcPts val="5150"/>
              </a:lnSpc>
              <a:buFont typeface="Arial"/>
              <a:buChar char="•"/>
            </a:pPr>
            <a:r>
              <a:rPr lang="en-US" sz="5000">
                <a:solidFill>
                  <a:srgbClr val="FFFFFF"/>
                </a:solidFill>
                <a:latin typeface="Be Vietnam"/>
              </a:rPr>
              <a:t>Deployment using Streamlit</a:t>
            </a:r>
          </a:p>
          <a:p>
            <a:pPr marL="1079501" indent="-539750" lvl="1">
              <a:lnSpc>
                <a:spcPts val="5150"/>
              </a:lnSpc>
              <a:buFont typeface="Arial"/>
              <a:buChar char="•"/>
            </a:pPr>
            <a:r>
              <a:rPr lang="en-US" sz="5000">
                <a:solidFill>
                  <a:srgbClr val="FFFFFF"/>
                </a:solidFill>
                <a:latin typeface="Be Vietnam"/>
              </a:rPr>
              <a:t>Conclusion </a:t>
            </a:r>
          </a:p>
          <a:p>
            <a:pPr>
              <a:lnSpc>
                <a:spcPts val="515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8010284">
            <a:off x="11274917" y="-2976531"/>
            <a:ext cx="11342890" cy="9156806"/>
          </a:xfrm>
          <a:custGeom>
            <a:avLst/>
            <a:gdLst/>
            <a:ahLst/>
            <a:cxnLst/>
            <a:rect r="r" b="b" t="t" l="l"/>
            <a:pathLst>
              <a:path h="9156806" w="11342890">
                <a:moveTo>
                  <a:pt x="0" y="0"/>
                </a:moveTo>
                <a:lnTo>
                  <a:pt x="11342890" y="0"/>
                </a:lnTo>
                <a:lnTo>
                  <a:pt x="11342890" y="9156806"/>
                </a:lnTo>
                <a:lnTo>
                  <a:pt x="0" y="915680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8700" y="2917720"/>
            <a:ext cx="17106481" cy="4276620"/>
          </a:xfrm>
          <a:custGeom>
            <a:avLst/>
            <a:gdLst/>
            <a:ahLst/>
            <a:cxnLst/>
            <a:rect r="r" b="b" t="t" l="l"/>
            <a:pathLst>
              <a:path h="4276620" w="17106481">
                <a:moveTo>
                  <a:pt x="0" y="0"/>
                </a:moveTo>
                <a:lnTo>
                  <a:pt x="17106481" y="0"/>
                </a:lnTo>
                <a:lnTo>
                  <a:pt x="17106481" y="4276620"/>
                </a:lnTo>
                <a:lnTo>
                  <a:pt x="0" y="4276620"/>
                </a:lnTo>
                <a:lnTo>
                  <a:pt x="0" y="0"/>
                </a:lnTo>
                <a:close/>
              </a:path>
            </a:pathLst>
          </a:custGeom>
          <a:blipFill>
            <a:blip r:embed="rId5"/>
            <a:stretch>
              <a:fillRect l="0" t="0" r="0" b="0"/>
            </a:stretch>
          </a:blipFill>
        </p:spPr>
      </p:sp>
      <p:sp>
        <p:nvSpPr>
          <p:cNvPr name="TextBox 5" id="5"/>
          <p:cNvSpPr txBox="true"/>
          <p:nvPr/>
        </p:nvSpPr>
        <p:spPr>
          <a:xfrm rot="0">
            <a:off x="1028700" y="1430714"/>
            <a:ext cx="12935165" cy="1192530"/>
          </a:xfrm>
          <a:prstGeom prst="rect">
            <a:avLst/>
          </a:prstGeom>
        </p:spPr>
        <p:txBody>
          <a:bodyPr anchor="t" rtlCol="false" tIns="0" lIns="0" bIns="0" rIns="0">
            <a:spAutoFit/>
          </a:bodyPr>
          <a:lstStyle/>
          <a:p>
            <a:pPr>
              <a:lnSpc>
                <a:spcPts val="4635"/>
              </a:lnSpc>
            </a:pPr>
            <a:r>
              <a:rPr lang="en-US" sz="4500">
                <a:solidFill>
                  <a:srgbClr val="FFFFFF"/>
                </a:solidFill>
                <a:latin typeface="Be Vietnam Ultra-Bold"/>
              </a:rPr>
              <a:t>Internship in Celebal technologies in Data Science </a:t>
            </a:r>
          </a:p>
        </p:txBody>
      </p:sp>
      <p:sp>
        <p:nvSpPr>
          <p:cNvPr name="TextBox 6" id="6"/>
          <p:cNvSpPr txBox="true"/>
          <p:nvPr/>
        </p:nvSpPr>
        <p:spPr>
          <a:xfrm rot="0">
            <a:off x="997855" y="8069580"/>
            <a:ext cx="18288000" cy="1188720"/>
          </a:xfrm>
          <a:prstGeom prst="rect">
            <a:avLst/>
          </a:prstGeom>
        </p:spPr>
        <p:txBody>
          <a:bodyPr anchor="t" rtlCol="false" tIns="0" lIns="0" bIns="0" rIns="0">
            <a:spAutoFit/>
          </a:bodyPr>
          <a:lstStyle/>
          <a:p>
            <a:pPr>
              <a:lnSpc>
                <a:spcPts val="3090"/>
              </a:lnSpc>
            </a:pPr>
            <a:r>
              <a:rPr lang="en-US" sz="3000">
                <a:solidFill>
                  <a:srgbClr val="FFFFFF"/>
                </a:solidFill>
                <a:latin typeface="Be Vietnam"/>
              </a:rPr>
              <a:t>The internship at Celebal Technologies provided me with a solid foundation in data science principles, empowering me to tackle complex data-driven challenges and leverage Machine Learning to extract valuable insights from data.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Freeform 2" id="2"/>
          <p:cNvSpPr/>
          <p:nvPr/>
        </p:nvSpPr>
        <p:spPr>
          <a:xfrm flipH="false" flipV="false" rot="0">
            <a:off x="4119879" y="504102"/>
            <a:ext cx="12199925" cy="1880236"/>
          </a:xfrm>
          <a:custGeom>
            <a:avLst/>
            <a:gdLst/>
            <a:ahLst/>
            <a:cxnLst/>
            <a:rect r="r" b="b" t="t" l="l"/>
            <a:pathLst>
              <a:path h="1880236" w="12199925">
                <a:moveTo>
                  <a:pt x="0" y="0"/>
                </a:moveTo>
                <a:lnTo>
                  <a:pt x="12199925" y="0"/>
                </a:lnTo>
                <a:lnTo>
                  <a:pt x="12199925" y="1880236"/>
                </a:lnTo>
                <a:lnTo>
                  <a:pt x="0" y="1880236"/>
                </a:lnTo>
                <a:lnTo>
                  <a:pt x="0" y="0"/>
                </a:lnTo>
                <a:close/>
              </a:path>
            </a:pathLst>
          </a:custGeom>
          <a:blipFill>
            <a:blip r:embed="rId2"/>
            <a:stretch>
              <a:fillRect l="0" t="0" r="-84031" b="-84031"/>
            </a:stretch>
          </a:blipFill>
        </p:spPr>
      </p:sp>
      <p:sp>
        <p:nvSpPr>
          <p:cNvPr name="TextBox 3" id="3"/>
          <p:cNvSpPr txBox="true"/>
          <p:nvPr/>
        </p:nvSpPr>
        <p:spPr>
          <a:xfrm rot="0">
            <a:off x="0" y="2885800"/>
            <a:ext cx="18288000" cy="6428740"/>
          </a:xfrm>
          <a:prstGeom prst="rect">
            <a:avLst/>
          </a:prstGeom>
        </p:spPr>
        <p:txBody>
          <a:bodyPr anchor="t" rtlCol="false" tIns="0" lIns="0" bIns="0" rIns="0">
            <a:spAutoFit/>
          </a:bodyPr>
          <a:lstStyle/>
          <a:p>
            <a:pPr marL="755651" indent="-377825" lvl="1">
              <a:lnSpc>
                <a:spcPts val="3605"/>
              </a:lnSpc>
              <a:buFont typeface="Arial"/>
              <a:buChar char="•"/>
            </a:pPr>
            <a:r>
              <a:rPr lang="en-US" sz="3500">
                <a:solidFill>
                  <a:srgbClr val="FFFFFF"/>
                </a:solidFill>
                <a:latin typeface="Be Vietnam"/>
              </a:rPr>
              <a:t>Loan-Prediction</a:t>
            </a:r>
          </a:p>
          <a:p>
            <a:pPr marL="755651" indent="-377825" lvl="1">
              <a:lnSpc>
                <a:spcPts val="3605"/>
              </a:lnSpc>
              <a:buFont typeface="Arial"/>
              <a:buChar char="•"/>
            </a:pPr>
            <a:r>
              <a:rPr lang="en-US" sz="3500">
                <a:solidFill>
                  <a:srgbClr val="FFFFFF"/>
                </a:solidFill>
                <a:latin typeface="Be Vietnam"/>
              </a:rPr>
              <a:t>Understanding the problem statement is the first and foremost step. This would help you give an intuition of what you will face ahead of time. Let us see the problem statement.</a:t>
            </a:r>
          </a:p>
          <a:p>
            <a:pPr marL="755651" indent="-377825" lvl="1">
              <a:lnSpc>
                <a:spcPts val="3605"/>
              </a:lnSpc>
              <a:buFont typeface="Arial"/>
              <a:buChar char="•"/>
            </a:pPr>
            <a:r>
              <a:rPr lang="en-US" sz="3500">
                <a:solidFill>
                  <a:srgbClr val="FFFFFF"/>
                </a:solidFill>
                <a:latin typeface="Be Vietnam"/>
              </a:rPr>
              <a:t>Dream Housing Finance company deals in all home loans. They have presence across all urban, semi urban and rural areas. Customer first apply for home loan after that company validates the customer eligibility for loan. Company wants to automate the loan eligibility process (real time) based on customer detail provided while filling online application form. These details are Gender, Marital Status, Education, Number of Dependents, Income, Loan Amount, Credit History and others. To automate this process, they have given a problem to identify the customers segments, those are eligible for loan amount so that they can specifically target these customers.</a:t>
            </a:r>
          </a:p>
          <a:p>
            <a:pPr>
              <a:lnSpc>
                <a:spcPts val="3605"/>
              </a:lnSpc>
            </a:pPr>
          </a:p>
        </p:txBody>
      </p:sp>
      <p:sp>
        <p:nvSpPr>
          <p:cNvPr name="Freeform 4" id="4"/>
          <p:cNvSpPr/>
          <p:nvPr/>
        </p:nvSpPr>
        <p:spPr>
          <a:xfrm flipH="false" flipV="false" rot="0">
            <a:off x="194167" y="144402"/>
            <a:ext cx="1588541" cy="1683271"/>
          </a:xfrm>
          <a:custGeom>
            <a:avLst/>
            <a:gdLst/>
            <a:ahLst/>
            <a:cxnLst/>
            <a:rect r="r" b="b" t="t" l="l"/>
            <a:pathLst>
              <a:path h="1683271" w="1588541">
                <a:moveTo>
                  <a:pt x="0" y="0"/>
                </a:moveTo>
                <a:lnTo>
                  <a:pt x="1588541" y="0"/>
                </a:lnTo>
                <a:lnTo>
                  <a:pt x="1588541" y="1683270"/>
                </a:lnTo>
                <a:lnTo>
                  <a:pt x="0" y="1683270"/>
                </a:lnTo>
                <a:lnTo>
                  <a:pt x="0" y="0"/>
                </a:lnTo>
                <a:close/>
              </a:path>
            </a:pathLst>
          </a:custGeom>
          <a:blipFill>
            <a:blip r:embed="rId3"/>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Freeform 2" id="2"/>
          <p:cNvSpPr/>
          <p:nvPr/>
        </p:nvSpPr>
        <p:spPr>
          <a:xfrm flipH="false" flipV="false" rot="0">
            <a:off x="4128277" y="88582"/>
            <a:ext cx="12199925" cy="1880236"/>
          </a:xfrm>
          <a:custGeom>
            <a:avLst/>
            <a:gdLst/>
            <a:ahLst/>
            <a:cxnLst/>
            <a:rect r="r" b="b" t="t" l="l"/>
            <a:pathLst>
              <a:path h="1880236" w="12199925">
                <a:moveTo>
                  <a:pt x="0" y="0"/>
                </a:moveTo>
                <a:lnTo>
                  <a:pt x="12199925" y="0"/>
                </a:lnTo>
                <a:lnTo>
                  <a:pt x="12199925" y="1880236"/>
                </a:lnTo>
                <a:lnTo>
                  <a:pt x="0" y="1880236"/>
                </a:lnTo>
                <a:lnTo>
                  <a:pt x="0" y="0"/>
                </a:lnTo>
                <a:close/>
              </a:path>
            </a:pathLst>
          </a:custGeom>
          <a:blipFill>
            <a:blip r:embed="rId2"/>
            <a:stretch>
              <a:fillRect l="0" t="0" r="0" b="0"/>
            </a:stretch>
          </a:blipFill>
        </p:spPr>
      </p:sp>
      <p:sp>
        <p:nvSpPr>
          <p:cNvPr name="TextBox 3" id="3"/>
          <p:cNvSpPr txBox="true"/>
          <p:nvPr/>
        </p:nvSpPr>
        <p:spPr>
          <a:xfrm rot="0">
            <a:off x="484946" y="2025968"/>
            <a:ext cx="15843256" cy="7634207"/>
          </a:xfrm>
          <a:prstGeom prst="rect">
            <a:avLst/>
          </a:prstGeom>
        </p:spPr>
        <p:txBody>
          <a:bodyPr anchor="t" rtlCol="false" tIns="0" lIns="0" bIns="0" rIns="0">
            <a:spAutoFit/>
          </a:bodyPr>
          <a:lstStyle/>
          <a:p>
            <a:pPr marL="841126" indent="-420563" lvl="1">
              <a:lnSpc>
                <a:spcPts val="4012"/>
              </a:lnSpc>
              <a:buFont typeface="Arial"/>
              <a:buChar char="•"/>
            </a:pPr>
            <a:r>
              <a:rPr lang="en-US" sz="3895">
                <a:solidFill>
                  <a:srgbClr val="FFFFFF"/>
                </a:solidFill>
                <a:latin typeface="Be Vietnam"/>
              </a:rPr>
              <a:t>It is a classification problem where we have to predict whether a loan would be approved or not. In a classification problem, we have to predict discrete values based on a given set of independent variable(s). Classification can be of two types:</a:t>
            </a:r>
          </a:p>
          <a:p>
            <a:pPr marL="841126" indent="-420563" lvl="1">
              <a:lnSpc>
                <a:spcPts val="4012"/>
              </a:lnSpc>
              <a:buFont typeface="Arial"/>
              <a:buChar char="•"/>
            </a:pPr>
            <a:r>
              <a:rPr lang="en-US" sz="3895">
                <a:solidFill>
                  <a:srgbClr val="FFFFFF"/>
                </a:solidFill>
                <a:latin typeface="Be Vietnam"/>
              </a:rPr>
              <a:t>Binary Classification : In this classification we have to predict either of the two given classes. For example: classifying the gender as male or female, predicting the result as win or loss, etc. Multiclass Classification : Here we have to classify the data into three or more classes. For example: classifying a movie's genre as comedy, action or romantic, classify fruits as oranges, apples, or pears, etc.</a:t>
            </a:r>
          </a:p>
          <a:p>
            <a:pPr marL="841126" indent="-420563" lvl="1">
              <a:lnSpc>
                <a:spcPts val="4012"/>
              </a:lnSpc>
              <a:buFont typeface="Arial"/>
              <a:buChar char="•"/>
            </a:pPr>
            <a:r>
              <a:rPr lang="en-US" sz="3895">
                <a:solidFill>
                  <a:srgbClr val="FFFFFF"/>
                </a:solidFill>
                <a:latin typeface="Be Vietnam"/>
              </a:rPr>
              <a:t>Loan prediction is a very common real-life problem that each retail bank faces atleast once in its lifetime. If done correctly, it can save a lot of man hours at the end of a retail bank.</a:t>
            </a:r>
          </a:p>
          <a:p>
            <a:pPr>
              <a:lnSpc>
                <a:spcPts val="4012"/>
              </a:lnSpc>
            </a:pPr>
          </a:p>
        </p:txBody>
      </p:sp>
      <p:sp>
        <p:nvSpPr>
          <p:cNvPr name="Freeform 4" id="4"/>
          <p:cNvSpPr/>
          <p:nvPr/>
        </p:nvSpPr>
        <p:spPr>
          <a:xfrm flipH="false" flipV="false" rot="0">
            <a:off x="194167" y="144402"/>
            <a:ext cx="1669065" cy="1768597"/>
          </a:xfrm>
          <a:custGeom>
            <a:avLst/>
            <a:gdLst/>
            <a:ahLst/>
            <a:cxnLst/>
            <a:rect r="r" b="b" t="t" l="l"/>
            <a:pathLst>
              <a:path h="1768597" w="1669065">
                <a:moveTo>
                  <a:pt x="0" y="0"/>
                </a:moveTo>
                <a:lnTo>
                  <a:pt x="1669066" y="0"/>
                </a:lnTo>
                <a:lnTo>
                  <a:pt x="1669066" y="1768596"/>
                </a:lnTo>
                <a:lnTo>
                  <a:pt x="0" y="1768596"/>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8700018" y="3893434"/>
            <a:ext cx="7319344" cy="4887358"/>
          </a:xfrm>
          <a:custGeom>
            <a:avLst/>
            <a:gdLst/>
            <a:ahLst/>
            <a:cxnLst/>
            <a:rect r="r" b="b" t="t" l="l"/>
            <a:pathLst>
              <a:path h="4887358" w="7319344">
                <a:moveTo>
                  <a:pt x="0" y="0"/>
                </a:moveTo>
                <a:lnTo>
                  <a:pt x="7319345" y="0"/>
                </a:lnTo>
                <a:lnTo>
                  <a:pt x="7319345" y="4887358"/>
                </a:lnTo>
                <a:lnTo>
                  <a:pt x="0" y="4887358"/>
                </a:lnTo>
                <a:lnTo>
                  <a:pt x="0" y="0"/>
                </a:lnTo>
                <a:close/>
              </a:path>
            </a:pathLst>
          </a:custGeom>
          <a:blipFill>
            <a:blip r:embed="rId3"/>
            <a:stretch>
              <a:fillRect l="0" t="0" r="0" b="0"/>
            </a:stretch>
          </a:blipFill>
        </p:spPr>
      </p:sp>
      <p:sp>
        <p:nvSpPr>
          <p:cNvPr name="TextBox 4" id="4"/>
          <p:cNvSpPr txBox="true"/>
          <p:nvPr/>
        </p:nvSpPr>
        <p:spPr>
          <a:xfrm rot="0">
            <a:off x="1028700" y="1430714"/>
            <a:ext cx="12935165" cy="611505"/>
          </a:xfrm>
          <a:prstGeom prst="rect">
            <a:avLst/>
          </a:prstGeom>
        </p:spPr>
        <p:txBody>
          <a:bodyPr anchor="t" rtlCol="false" tIns="0" lIns="0" bIns="0" rIns="0">
            <a:spAutoFit/>
          </a:bodyPr>
          <a:lstStyle/>
          <a:p>
            <a:pPr>
              <a:lnSpc>
                <a:spcPts val="4635"/>
              </a:lnSpc>
            </a:pPr>
            <a:r>
              <a:rPr lang="en-US" sz="4500">
                <a:solidFill>
                  <a:srgbClr val="FFFFFF"/>
                </a:solidFill>
                <a:latin typeface="Be Vietnam Ultra-Bold"/>
              </a:rPr>
              <a:t>Loan Approval Prediction</a:t>
            </a:r>
          </a:p>
        </p:txBody>
      </p:sp>
      <p:sp>
        <p:nvSpPr>
          <p:cNvPr name="TextBox 5" id="5"/>
          <p:cNvSpPr txBox="true"/>
          <p:nvPr/>
        </p:nvSpPr>
        <p:spPr>
          <a:xfrm rot="0">
            <a:off x="997855" y="2437162"/>
            <a:ext cx="14075330" cy="407670"/>
          </a:xfrm>
          <a:prstGeom prst="rect">
            <a:avLst/>
          </a:prstGeom>
        </p:spPr>
        <p:txBody>
          <a:bodyPr anchor="t" rtlCol="false" tIns="0" lIns="0" bIns="0" rIns="0">
            <a:spAutoFit/>
          </a:bodyPr>
          <a:lstStyle/>
          <a:p>
            <a:pPr>
              <a:lnSpc>
                <a:spcPts val="3090"/>
              </a:lnSpc>
              <a:spcBef>
                <a:spcPct val="0"/>
              </a:spcBef>
            </a:pPr>
            <a:r>
              <a:rPr lang="en-US" sz="3000">
                <a:solidFill>
                  <a:srgbClr val="FFFFFF"/>
                </a:solidFill>
                <a:latin typeface="Be Vietnam"/>
              </a:rPr>
              <a:t>Using the model </a:t>
            </a:r>
            <a:r>
              <a:rPr lang="en-US" sz="3000">
                <a:solidFill>
                  <a:srgbClr val="FFFFFF"/>
                </a:solidFill>
                <a:latin typeface="Be Vietnam"/>
              </a:rPr>
              <a:t>we have to predict whether a loan would be approved or not.</a:t>
            </a:r>
          </a:p>
        </p:txBody>
      </p:sp>
      <p:sp>
        <p:nvSpPr>
          <p:cNvPr name="TextBox 6" id="6"/>
          <p:cNvSpPr txBox="true"/>
          <p:nvPr/>
        </p:nvSpPr>
        <p:spPr>
          <a:xfrm rot="0">
            <a:off x="1028700" y="3063162"/>
            <a:ext cx="6374606" cy="407670"/>
          </a:xfrm>
          <a:prstGeom prst="rect">
            <a:avLst/>
          </a:prstGeom>
        </p:spPr>
        <p:txBody>
          <a:bodyPr anchor="t" rtlCol="false" tIns="0" lIns="0" bIns="0" rIns="0">
            <a:spAutoFit/>
          </a:bodyPr>
          <a:lstStyle/>
          <a:p>
            <a:pPr algn="ctr">
              <a:lnSpc>
                <a:spcPts val="3090"/>
              </a:lnSpc>
              <a:spcBef>
                <a:spcPct val="0"/>
              </a:spcBef>
            </a:pPr>
            <a:r>
              <a:rPr lang="en-US" sz="3000">
                <a:solidFill>
                  <a:srgbClr val="FFFFFF"/>
                </a:solidFill>
                <a:latin typeface="Be Vietnam"/>
              </a:rPr>
              <a:t>Steps involved in machine learning</a:t>
            </a:r>
          </a:p>
        </p:txBody>
      </p:sp>
      <p:sp>
        <p:nvSpPr>
          <p:cNvPr name="TextBox 7" id="7"/>
          <p:cNvSpPr txBox="true"/>
          <p:nvPr/>
        </p:nvSpPr>
        <p:spPr>
          <a:xfrm rot="0">
            <a:off x="1028700" y="4025989"/>
            <a:ext cx="3447336" cy="407670"/>
          </a:xfrm>
          <a:prstGeom prst="rect">
            <a:avLst/>
          </a:prstGeom>
        </p:spPr>
        <p:txBody>
          <a:bodyPr anchor="t" rtlCol="false" tIns="0" lIns="0" bIns="0" rIns="0">
            <a:spAutoFit/>
          </a:bodyPr>
          <a:lstStyle/>
          <a:p>
            <a:pPr algn="ctr">
              <a:lnSpc>
                <a:spcPts val="3090"/>
              </a:lnSpc>
              <a:spcBef>
                <a:spcPct val="0"/>
              </a:spcBef>
            </a:pPr>
            <a:r>
              <a:rPr lang="en-US" sz="3000">
                <a:solidFill>
                  <a:srgbClr val="FFFFFF"/>
                </a:solidFill>
                <a:latin typeface="Be Vietnam"/>
              </a:rPr>
              <a:t>1 - Data Collection</a:t>
            </a:r>
          </a:p>
        </p:txBody>
      </p:sp>
      <p:sp>
        <p:nvSpPr>
          <p:cNvPr name="TextBox 8" id="8"/>
          <p:cNvSpPr txBox="true"/>
          <p:nvPr/>
        </p:nvSpPr>
        <p:spPr>
          <a:xfrm rot="0">
            <a:off x="1028700" y="4652734"/>
            <a:ext cx="3727013" cy="407670"/>
          </a:xfrm>
          <a:prstGeom prst="rect">
            <a:avLst/>
          </a:prstGeom>
        </p:spPr>
        <p:txBody>
          <a:bodyPr anchor="t" rtlCol="false" tIns="0" lIns="0" bIns="0" rIns="0">
            <a:spAutoFit/>
          </a:bodyPr>
          <a:lstStyle/>
          <a:p>
            <a:pPr algn="ctr">
              <a:lnSpc>
                <a:spcPts val="3090"/>
              </a:lnSpc>
              <a:spcBef>
                <a:spcPct val="0"/>
              </a:spcBef>
            </a:pPr>
            <a:r>
              <a:rPr lang="en-US" sz="3000">
                <a:solidFill>
                  <a:srgbClr val="FFFFFF"/>
                </a:solidFill>
                <a:latin typeface="Be Vietnam"/>
              </a:rPr>
              <a:t>2 - Data Preparation</a:t>
            </a:r>
          </a:p>
        </p:txBody>
      </p:sp>
      <p:sp>
        <p:nvSpPr>
          <p:cNvPr name="TextBox 9" id="9"/>
          <p:cNvSpPr txBox="true"/>
          <p:nvPr/>
        </p:nvSpPr>
        <p:spPr>
          <a:xfrm rot="0">
            <a:off x="858016" y="5279479"/>
            <a:ext cx="3727013" cy="407670"/>
          </a:xfrm>
          <a:prstGeom prst="rect">
            <a:avLst/>
          </a:prstGeom>
        </p:spPr>
        <p:txBody>
          <a:bodyPr anchor="t" rtlCol="false" tIns="0" lIns="0" bIns="0" rIns="0">
            <a:spAutoFit/>
          </a:bodyPr>
          <a:lstStyle/>
          <a:p>
            <a:pPr algn="ctr">
              <a:lnSpc>
                <a:spcPts val="3090"/>
              </a:lnSpc>
              <a:spcBef>
                <a:spcPct val="0"/>
              </a:spcBef>
            </a:pPr>
            <a:r>
              <a:rPr lang="en-US" sz="3000">
                <a:solidFill>
                  <a:srgbClr val="FFFFFF"/>
                </a:solidFill>
                <a:latin typeface="Be Vietnam"/>
              </a:rPr>
              <a:t> 3 - Choose a Model</a:t>
            </a:r>
          </a:p>
        </p:txBody>
      </p:sp>
      <p:sp>
        <p:nvSpPr>
          <p:cNvPr name="TextBox 10" id="10"/>
          <p:cNvSpPr txBox="true"/>
          <p:nvPr/>
        </p:nvSpPr>
        <p:spPr>
          <a:xfrm rot="0">
            <a:off x="993867" y="5906224"/>
            <a:ext cx="3455313" cy="407670"/>
          </a:xfrm>
          <a:prstGeom prst="rect">
            <a:avLst/>
          </a:prstGeom>
        </p:spPr>
        <p:txBody>
          <a:bodyPr anchor="t" rtlCol="false" tIns="0" lIns="0" bIns="0" rIns="0">
            <a:spAutoFit/>
          </a:bodyPr>
          <a:lstStyle/>
          <a:p>
            <a:pPr algn="ctr">
              <a:lnSpc>
                <a:spcPts val="3090"/>
              </a:lnSpc>
              <a:spcBef>
                <a:spcPct val="0"/>
              </a:spcBef>
            </a:pPr>
            <a:r>
              <a:rPr lang="en-US" sz="3000">
                <a:solidFill>
                  <a:srgbClr val="FFFFFF"/>
                </a:solidFill>
                <a:latin typeface="Be Vietnam"/>
              </a:rPr>
              <a:t>4 - Train the Model</a:t>
            </a:r>
          </a:p>
        </p:txBody>
      </p:sp>
      <p:sp>
        <p:nvSpPr>
          <p:cNvPr name="TextBox 11" id="11"/>
          <p:cNvSpPr txBox="true"/>
          <p:nvPr/>
        </p:nvSpPr>
        <p:spPr>
          <a:xfrm rot="0">
            <a:off x="858016" y="6532969"/>
            <a:ext cx="4241006" cy="407670"/>
          </a:xfrm>
          <a:prstGeom prst="rect">
            <a:avLst/>
          </a:prstGeom>
        </p:spPr>
        <p:txBody>
          <a:bodyPr anchor="t" rtlCol="false" tIns="0" lIns="0" bIns="0" rIns="0">
            <a:spAutoFit/>
          </a:bodyPr>
          <a:lstStyle/>
          <a:p>
            <a:pPr algn="ctr">
              <a:lnSpc>
                <a:spcPts val="3090"/>
              </a:lnSpc>
              <a:spcBef>
                <a:spcPct val="0"/>
              </a:spcBef>
            </a:pPr>
            <a:r>
              <a:rPr lang="en-US" sz="3000">
                <a:solidFill>
                  <a:srgbClr val="FFFFFF"/>
                </a:solidFill>
                <a:latin typeface="Be Vietnam"/>
              </a:rPr>
              <a:t> 5 - Evaluate the Model</a:t>
            </a:r>
          </a:p>
        </p:txBody>
      </p:sp>
      <p:sp>
        <p:nvSpPr>
          <p:cNvPr name="TextBox 12" id="12"/>
          <p:cNvSpPr txBox="true"/>
          <p:nvPr/>
        </p:nvSpPr>
        <p:spPr>
          <a:xfrm rot="0">
            <a:off x="993867" y="7159714"/>
            <a:ext cx="3892391" cy="407670"/>
          </a:xfrm>
          <a:prstGeom prst="rect">
            <a:avLst/>
          </a:prstGeom>
        </p:spPr>
        <p:txBody>
          <a:bodyPr anchor="t" rtlCol="false" tIns="0" lIns="0" bIns="0" rIns="0">
            <a:spAutoFit/>
          </a:bodyPr>
          <a:lstStyle/>
          <a:p>
            <a:pPr algn="ctr">
              <a:lnSpc>
                <a:spcPts val="3090"/>
              </a:lnSpc>
              <a:spcBef>
                <a:spcPct val="0"/>
              </a:spcBef>
            </a:pPr>
            <a:r>
              <a:rPr lang="en-US" sz="3000">
                <a:solidFill>
                  <a:srgbClr val="FFFFFF"/>
                </a:solidFill>
                <a:latin typeface="Be Vietnam"/>
              </a:rPr>
              <a:t>6 - Parameter Tuning</a:t>
            </a:r>
          </a:p>
        </p:txBody>
      </p:sp>
      <p:sp>
        <p:nvSpPr>
          <p:cNvPr name="TextBox 13" id="13"/>
          <p:cNvSpPr txBox="true"/>
          <p:nvPr/>
        </p:nvSpPr>
        <p:spPr>
          <a:xfrm rot="0">
            <a:off x="993867" y="7786459"/>
            <a:ext cx="3679388" cy="407670"/>
          </a:xfrm>
          <a:prstGeom prst="rect">
            <a:avLst/>
          </a:prstGeom>
        </p:spPr>
        <p:txBody>
          <a:bodyPr anchor="t" rtlCol="false" tIns="0" lIns="0" bIns="0" rIns="0">
            <a:spAutoFit/>
          </a:bodyPr>
          <a:lstStyle/>
          <a:p>
            <a:pPr algn="ctr">
              <a:lnSpc>
                <a:spcPts val="3090"/>
              </a:lnSpc>
              <a:spcBef>
                <a:spcPct val="0"/>
              </a:spcBef>
            </a:pPr>
            <a:r>
              <a:rPr lang="en-US" sz="3000">
                <a:solidFill>
                  <a:srgbClr val="FFFFFF"/>
                </a:solidFill>
                <a:latin typeface="Be Vietnam"/>
              </a:rPr>
              <a:t>7 - Make Predictions</a:t>
            </a:r>
          </a:p>
        </p:txBody>
      </p:sp>
      <p:sp>
        <p:nvSpPr>
          <p:cNvPr name="Freeform 14" id="14"/>
          <p:cNvSpPr/>
          <p:nvPr/>
        </p:nvSpPr>
        <p:spPr>
          <a:xfrm flipH="false" flipV="false" rot="0">
            <a:off x="194167" y="144402"/>
            <a:ext cx="1151000" cy="1219637"/>
          </a:xfrm>
          <a:custGeom>
            <a:avLst/>
            <a:gdLst/>
            <a:ahLst/>
            <a:cxnLst/>
            <a:rect r="r" b="b" t="t" l="l"/>
            <a:pathLst>
              <a:path h="1219637" w="1151000">
                <a:moveTo>
                  <a:pt x="0" y="0"/>
                </a:moveTo>
                <a:lnTo>
                  <a:pt x="1151000" y="0"/>
                </a:lnTo>
                <a:lnTo>
                  <a:pt x="1151000" y="1219637"/>
                </a:lnTo>
                <a:lnTo>
                  <a:pt x="0" y="1219637"/>
                </a:lnTo>
                <a:lnTo>
                  <a:pt x="0" y="0"/>
                </a:lnTo>
                <a:close/>
              </a:path>
            </a:pathLst>
          </a:custGeom>
          <a:blipFill>
            <a:blip r:embed="rId4"/>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9730361" y="502563"/>
            <a:ext cx="8392988" cy="5215504"/>
          </a:xfrm>
          <a:custGeom>
            <a:avLst/>
            <a:gdLst/>
            <a:ahLst/>
            <a:cxnLst/>
            <a:rect r="r" b="b" t="t" l="l"/>
            <a:pathLst>
              <a:path h="5215504" w="8392988">
                <a:moveTo>
                  <a:pt x="0" y="0"/>
                </a:moveTo>
                <a:lnTo>
                  <a:pt x="8392988" y="0"/>
                </a:lnTo>
                <a:lnTo>
                  <a:pt x="8392988" y="5215503"/>
                </a:lnTo>
                <a:lnTo>
                  <a:pt x="0" y="5215503"/>
                </a:lnTo>
                <a:lnTo>
                  <a:pt x="0" y="0"/>
                </a:lnTo>
                <a:close/>
              </a:path>
            </a:pathLst>
          </a:custGeom>
          <a:blipFill>
            <a:blip r:embed="rId3"/>
            <a:stretch>
              <a:fillRect l="0" t="0" r="-51620" b="0"/>
            </a:stretch>
          </a:blipFill>
        </p:spPr>
      </p:sp>
      <p:sp>
        <p:nvSpPr>
          <p:cNvPr name="Freeform 4" id="4"/>
          <p:cNvSpPr/>
          <p:nvPr/>
        </p:nvSpPr>
        <p:spPr>
          <a:xfrm flipH="false" flipV="false" rot="0">
            <a:off x="9730361" y="5927464"/>
            <a:ext cx="8392988" cy="3647534"/>
          </a:xfrm>
          <a:custGeom>
            <a:avLst/>
            <a:gdLst/>
            <a:ahLst/>
            <a:cxnLst/>
            <a:rect r="r" b="b" t="t" l="l"/>
            <a:pathLst>
              <a:path h="3647534" w="8392988">
                <a:moveTo>
                  <a:pt x="0" y="0"/>
                </a:moveTo>
                <a:lnTo>
                  <a:pt x="8392988" y="0"/>
                </a:lnTo>
                <a:lnTo>
                  <a:pt x="8392988" y="3647534"/>
                </a:lnTo>
                <a:lnTo>
                  <a:pt x="0" y="3647534"/>
                </a:lnTo>
                <a:lnTo>
                  <a:pt x="0" y="0"/>
                </a:lnTo>
                <a:close/>
              </a:path>
            </a:pathLst>
          </a:custGeom>
          <a:blipFill>
            <a:blip r:embed="rId4"/>
            <a:stretch>
              <a:fillRect l="0" t="0" r="0" b="0"/>
            </a:stretch>
          </a:blipFill>
        </p:spPr>
      </p:sp>
      <p:sp>
        <p:nvSpPr>
          <p:cNvPr name="TextBox 5" id="5"/>
          <p:cNvSpPr txBox="true"/>
          <p:nvPr/>
        </p:nvSpPr>
        <p:spPr>
          <a:xfrm rot="0">
            <a:off x="201986" y="322540"/>
            <a:ext cx="7334250" cy="407670"/>
          </a:xfrm>
          <a:prstGeom prst="rect">
            <a:avLst/>
          </a:prstGeom>
        </p:spPr>
        <p:txBody>
          <a:bodyPr anchor="t" rtlCol="false" tIns="0" lIns="0" bIns="0" rIns="0">
            <a:spAutoFit/>
          </a:bodyPr>
          <a:lstStyle/>
          <a:p>
            <a:pPr algn="ctr">
              <a:lnSpc>
                <a:spcPts val="3090"/>
              </a:lnSpc>
              <a:spcBef>
                <a:spcPct val="0"/>
              </a:spcBef>
            </a:pPr>
            <a:r>
              <a:rPr lang="en-US" sz="3000" u="sng">
                <a:solidFill>
                  <a:srgbClr val="FFFFFF"/>
                </a:solidFill>
                <a:latin typeface="Be Vietnam Ultra-Bold"/>
              </a:rPr>
              <a:t>FEATURES PRESENT IN LOAN PREDICTION</a:t>
            </a:r>
          </a:p>
        </p:txBody>
      </p:sp>
      <p:sp>
        <p:nvSpPr>
          <p:cNvPr name="TextBox 6" id="6"/>
          <p:cNvSpPr txBox="true"/>
          <p:nvPr/>
        </p:nvSpPr>
        <p:spPr>
          <a:xfrm rot="0">
            <a:off x="-152025" y="1076325"/>
            <a:ext cx="9614630" cy="8999220"/>
          </a:xfrm>
          <a:prstGeom prst="rect">
            <a:avLst/>
          </a:prstGeom>
        </p:spPr>
        <p:txBody>
          <a:bodyPr anchor="t" rtlCol="false" tIns="0" lIns="0" bIns="0" rIns="0">
            <a:spAutoFit/>
          </a:bodyPr>
          <a:lstStyle/>
          <a:p>
            <a:pPr marL="647700" indent="-323850" lvl="1">
              <a:lnSpc>
                <a:spcPts val="3090"/>
              </a:lnSpc>
              <a:buFont typeface="Arial"/>
              <a:buChar char="•"/>
            </a:pPr>
            <a:r>
              <a:rPr lang="en-US" sz="3000">
                <a:solidFill>
                  <a:srgbClr val="FFFFFF"/>
                </a:solidFill>
                <a:latin typeface="Be Vietnam"/>
              </a:rPr>
              <a:t>Loan_ID – The ID number generated by the bank which is giving loan. </a:t>
            </a:r>
          </a:p>
          <a:p>
            <a:pPr marL="647700" indent="-323850" lvl="1">
              <a:lnSpc>
                <a:spcPts val="3090"/>
              </a:lnSpc>
              <a:buFont typeface="Arial"/>
              <a:buChar char="•"/>
            </a:pPr>
            <a:r>
              <a:rPr lang="en-US" sz="3000">
                <a:solidFill>
                  <a:srgbClr val="FFFFFF"/>
                </a:solidFill>
                <a:latin typeface="Be Vietnam"/>
              </a:rPr>
              <a:t>Gender – Whether the person taking loan is male or female.</a:t>
            </a:r>
          </a:p>
          <a:p>
            <a:pPr marL="647700" indent="-323850" lvl="1">
              <a:lnSpc>
                <a:spcPts val="3090"/>
              </a:lnSpc>
              <a:buFont typeface="Arial"/>
              <a:buChar char="•"/>
            </a:pPr>
            <a:r>
              <a:rPr lang="en-US" sz="3000">
                <a:solidFill>
                  <a:srgbClr val="FFFFFF"/>
                </a:solidFill>
                <a:latin typeface="Be Vietnam"/>
              </a:rPr>
              <a:t>Married – Whether the person is married or unmarried.</a:t>
            </a:r>
          </a:p>
          <a:p>
            <a:pPr marL="647700" indent="-323850" lvl="1">
              <a:lnSpc>
                <a:spcPts val="3090"/>
              </a:lnSpc>
              <a:buFont typeface="Arial"/>
              <a:buChar char="•"/>
            </a:pPr>
            <a:r>
              <a:rPr lang="en-US" sz="3000">
                <a:solidFill>
                  <a:srgbClr val="FFFFFF"/>
                </a:solidFill>
                <a:latin typeface="Be Vietnam"/>
              </a:rPr>
              <a:t>Dependents – Family members who stay with the person.</a:t>
            </a:r>
          </a:p>
          <a:p>
            <a:pPr marL="647700" indent="-323850" lvl="1">
              <a:lnSpc>
                <a:spcPts val="3090"/>
              </a:lnSpc>
              <a:buFont typeface="Arial"/>
              <a:buChar char="•"/>
            </a:pPr>
            <a:r>
              <a:rPr lang="en-US" sz="3000">
                <a:solidFill>
                  <a:srgbClr val="FFFFFF"/>
                </a:solidFill>
                <a:latin typeface="Be Vietnam"/>
              </a:rPr>
              <a:t>Education – Educational qualification of the person taking loan.</a:t>
            </a:r>
          </a:p>
          <a:p>
            <a:pPr marL="647700" indent="-323850" lvl="1">
              <a:lnSpc>
                <a:spcPts val="3090"/>
              </a:lnSpc>
              <a:buFont typeface="Arial"/>
              <a:buChar char="•"/>
            </a:pPr>
            <a:r>
              <a:rPr lang="en-US" sz="3000">
                <a:solidFill>
                  <a:srgbClr val="FFFFFF"/>
                </a:solidFill>
                <a:latin typeface="Be Vietnam"/>
              </a:rPr>
              <a:t>Self_Employed – Whether the person is self-employed or not.</a:t>
            </a:r>
          </a:p>
          <a:p>
            <a:pPr marL="647700" indent="-323850" lvl="1">
              <a:lnSpc>
                <a:spcPts val="3090"/>
              </a:lnSpc>
              <a:buFont typeface="Arial"/>
              <a:buChar char="•"/>
            </a:pPr>
            <a:r>
              <a:rPr lang="en-US" sz="3000">
                <a:solidFill>
                  <a:srgbClr val="FFFFFF"/>
                </a:solidFill>
                <a:latin typeface="Be Vietnam"/>
              </a:rPr>
              <a:t>ApplicantIncome – The basic salary or income of the applicant per month.</a:t>
            </a:r>
          </a:p>
          <a:p>
            <a:pPr marL="647700" indent="-323850" lvl="1">
              <a:lnSpc>
                <a:spcPts val="3090"/>
              </a:lnSpc>
              <a:buFont typeface="Arial"/>
              <a:buChar char="•"/>
            </a:pPr>
            <a:r>
              <a:rPr lang="en-US" sz="3000">
                <a:solidFill>
                  <a:srgbClr val="FFFFFF"/>
                </a:solidFill>
                <a:latin typeface="Be Vietnam"/>
              </a:rPr>
              <a:t>CoapplicantIncome – The basic income or family members.</a:t>
            </a:r>
          </a:p>
          <a:p>
            <a:pPr marL="647700" indent="-323850" lvl="1">
              <a:lnSpc>
                <a:spcPts val="3090"/>
              </a:lnSpc>
              <a:buFont typeface="Arial"/>
              <a:buChar char="•"/>
            </a:pPr>
            <a:r>
              <a:rPr lang="en-US" sz="3000">
                <a:solidFill>
                  <a:srgbClr val="FFFFFF"/>
                </a:solidFill>
                <a:latin typeface="Be Vietnam"/>
              </a:rPr>
              <a:t>LoanAmount – The amount of loan for which loan is applied.</a:t>
            </a:r>
          </a:p>
          <a:p>
            <a:pPr marL="647700" indent="-323850" lvl="1">
              <a:lnSpc>
                <a:spcPts val="3090"/>
              </a:lnSpc>
              <a:buFont typeface="Arial"/>
              <a:buChar char="•"/>
            </a:pPr>
            <a:r>
              <a:rPr lang="en-US" sz="3000">
                <a:solidFill>
                  <a:srgbClr val="FFFFFF"/>
                </a:solidFill>
                <a:latin typeface="Be Vietnam"/>
              </a:rPr>
              <a:t>Loan_Amount_Term – How much time does the loan applicant take to pay the loan.</a:t>
            </a:r>
          </a:p>
          <a:p>
            <a:pPr marL="647700" indent="-323850" lvl="1">
              <a:lnSpc>
                <a:spcPts val="3090"/>
              </a:lnSpc>
              <a:buFont typeface="Arial"/>
              <a:buChar char="•"/>
            </a:pPr>
            <a:r>
              <a:rPr lang="en-US" sz="3000">
                <a:solidFill>
                  <a:srgbClr val="FFFFFF"/>
                </a:solidFill>
                <a:latin typeface="Be Vietnam"/>
              </a:rPr>
              <a:t>Credit_History – Whether the loan applicant has taken loan previously from same bank.</a:t>
            </a:r>
          </a:p>
          <a:p>
            <a:pPr>
              <a:lnSpc>
                <a:spcPts val="309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Freeform 2" id="2"/>
          <p:cNvSpPr/>
          <p:nvPr/>
        </p:nvSpPr>
        <p:spPr>
          <a:xfrm flipH="false" flipV="false" rot="0">
            <a:off x="0" y="910590"/>
            <a:ext cx="5959312" cy="3367436"/>
          </a:xfrm>
          <a:custGeom>
            <a:avLst/>
            <a:gdLst/>
            <a:ahLst/>
            <a:cxnLst/>
            <a:rect r="r" b="b" t="t" l="l"/>
            <a:pathLst>
              <a:path h="3367436" w="5959312">
                <a:moveTo>
                  <a:pt x="0" y="0"/>
                </a:moveTo>
                <a:lnTo>
                  <a:pt x="5959312" y="0"/>
                </a:lnTo>
                <a:lnTo>
                  <a:pt x="5959312" y="3367436"/>
                </a:lnTo>
                <a:lnTo>
                  <a:pt x="0" y="3367436"/>
                </a:lnTo>
                <a:lnTo>
                  <a:pt x="0" y="0"/>
                </a:lnTo>
                <a:close/>
              </a:path>
            </a:pathLst>
          </a:custGeom>
          <a:blipFill>
            <a:blip r:embed="rId2"/>
            <a:stretch>
              <a:fillRect l="0" t="0" r="0" b="-1443"/>
            </a:stretch>
          </a:blipFill>
        </p:spPr>
      </p:sp>
      <p:sp>
        <p:nvSpPr>
          <p:cNvPr name="Freeform 3" id="3"/>
          <p:cNvSpPr/>
          <p:nvPr/>
        </p:nvSpPr>
        <p:spPr>
          <a:xfrm flipH="false" flipV="false" rot="0">
            <a:off x="0" y="4790344"/>
            <a:ext cx="11918624" cy="4628059"/>
          </a:xfrm>
          <a:custGeom>
            <a:avLst/>
            <a:gdLst/>
            <a:ahLst/>
            <a:cxnLst/>
            <a:rect r="r" b="b" t="t" l="l"/>
            <a:pathLst>
              <a:path h="4628059" w="11918624">
                <a:moveTo>
                  <a:pt x="0" y="0"/>
                </a:moveTo>
                <a:lnTo>
                  <a:pt x="11918624" y="0"/>
                </a:lnTo>
                <a:lnTo>
                  <a:pt x="11918624" y="4628059"/>
                </a:lnTo>
                <a:lnTo>
                  <a:pt x="0" y="4628059"/>
                </a:lnTo>
                <a:lnTo>
                  <a:pt x="0" y="0"/>
                </a:lnTo>
                <a:close/>
              </a:path>
            </a:pathLst>
          </a:custGeom>
          <a:blipFill>
            <a:blip r:embed="rId3"/>
            <a:stretch>
              <a:fillRect l="0" t="0" r="0" b="0"/>
            </a:stretch>
          </a:blipFill>
        </p:spPr>
      </p:sp>
      <p:sp>
        <p:nvSpPr>
          <p:cNvPr name="Freeform 4" id="4"/>
          <p:cNvSpPr/>
          <p:nvPr/>
        </p:nvSpPr>
        <p:spPr>
          <a:xfrm flipH="false" flipV="false" rot="0">
            <a:off x="6160149" y="291038"/>
            <a:ext cx="10752620" cy="4272614"/>
          </a:xfrm>
          <a:custGeom>
            <a:avLst/>
            <a:gdLst/>
            <a:ahLst/>
            <a:cxnLst/>
            <a:rect r="r" b="b" t="t" l="l"/>
            <a:pathLst>
              <a:path h="4272614" w="10752620">
                <a:moveTo>
                  <a:pt x="0" y="0"/>
                </a:moveTo>
                <a:lnTo>
                  <a:pt x="10752620" y="0"/>
                </a:lnTo>
                <a:lnTo>
                  <a:pt x="10752620" y="4272614"/>
                </a:lnTo>
                <a:lnTo>
                  <a:pt x="0" y="4272614"/>
                </a:lnTo>
                <a:lnTo>
                  <a:pt x="0" y="0"/>
                </a:lnTo>
                <a:close/>
              </a:path>
            </a:pathLst>
          </a:custGeom>
          <a:blipFill>
            <a:blip r:embed="rId4"/>
            <a:stretch>
              <a:fillRect l="0" t="0" r="0" b="0"/>
            </a:stretch>
          </a:blipFill>
        </p:spPr>
      </p:sp>
      <p:sp>
        <p:nvSpPr>
          <p:cNvPr name="Freeform 5" id="5"/>
          <p:cNvSpPr/>
          <p:nvPr/>
        </p:nvSpPr>
        <p:spPr>
          <a:xfrm flipH="false" flipV="false" rot="0">
            <a:off x="12135356" y="5143500"/>
            <a:ext cx="5681370" cy="2512198"/>
          </a:xfrm>
          <a:custGeom>
            <a:avLst/>
            <a:gdLst/>
            <a:ahLst/>
            <a:cxnLst/>
            <a:rect r="r" b="b" t="t" l="l"/>
            <a:pathLst>
              <a:path h="2512198" w="5681370">
                <a:moveTo>
                  <a:pt x="0" y="0"/>
                </a:moveTo>
                <a:lnTo>
                  <a:pt x="5681370" y="0"/>
                </a:lnTo>
                <a:lnTo>
                  <a:pt x="5681370" y="2512198"/>
                </a:lnTo>
                <a:lnTo>
                  <a:pt x="0" y="2512198"/>
                </a:lnTo>
                <a:lnTo>
                  <a:pt x="0" y="0"/>
                </a:lnTo>
                <a:close/>
              </a:path>
            </a:pathLst>
          </a:custGeom>
          <a:blipFill>
            <a:blip r:embed="rId5"/>
            <a:stretch>
              <a:fillRect l="0" t="0" r="0" b="0"/>
            </a:stretch>
          </a:blipFill>
        </p:spPr>
      </p:sp>
      <p:sp>
        <p:nvSpPr>
          <p:cNvPr name="TextBox 6" id="6"/>
          <p:cNvSpPr txBox="true"/>
          <p:nvPr/>
        </p:nvSpPr>
        <p:spPr>
          <a:xfrm rot="0">
            <a:off x="1599426" y="95250"/>
            <a:ext cx="1475303" cy="815340"/>
          </a:xfrm>
          <a:prstGeom prst="rect">
            <a:avLst/>
          </a:prstGeom>
        </p:spPr>
        <p:txBody>
          <a:bodyPr anchor="t" rtlCol="false" tIns="0" lIns="0" bIns="0" rIns="0">
            <a:spAutoFit/>
          </a:bodyPr>
          <a:lstStyle/>
          <a:p>
            <a:pPr algn="ctr">
              <a:lnSpc>
                <a:spcPts val="6180"/>
              </a:lnSpc>
              <a:spcBef>
                <a:spcPct val="0"/>
              </a:spcBef>
            </a:pPr>
            <a:r>
              <a:rPr lang="en-US" sz="6000">
                <a:solidFill>
                  <a:srgbClr val="2667FF"/>
                </a:solidFill>
                <a:latin typeface="Be Vietnam"/>
              </a:rPr>
              <a:t>EDA</a:t>
            </a:r>
          </a:p>
        </p:txBody>
      </p:sp>
      <p:sp>
        <p:nvSpPr>
          <p:cNvPr name="Freeform 7" id="7"/>
          <p:cNvSpPr/>
          <p:nvPr/>
        </p:nvSpPr>
        <p:spPr>
          <a:xfrm flipH="false" flipV="false" rot="0">
            <a:off x="194167" y="144402"/>
            <a:ext cx="560681" cy="594116"/>
          </a:xfrm>
          <a:custGeom>
            <a:avLst/>
            <a:gdLst/>
            <a:ahLst/>
            <a:cxnLst/>
            <a:rect r="r" b="b" t="t" l="l"/>
            <a:pathLst>
              <a:path h="594116" w="560681">
                <a:moveTo>
                  <a:pt x="0" y="0"/>
                </a:moveTo>
                <a:lnTo>
                  <a:pt x="560681" y="0"/>
                </a:lnTo>
                <a:lnTo>
                  <a:pt x="560681" y="594115"/>
                </a:lnTo>
                <a:lnTo>
                  <a:pt x="0" y="594115"/>
                </a:lnTo>
                <a:lnTo>
                  <a:pt x="0" y="0"/>
                </a:lnTo>
                <a:close/>
              </a:path>
            </a:pathLst>
          </a:custGeom>
          <a:blipFill>
            <a:blip r:embed="rId6"/>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TextBox 2" id="2"/>
          <p:cNvSpPr txBox="true"/>
          <p:nvPr/>
        </p:nvSpPr>
        <p:spPr>
          <a:xfrm rot="0">
            <a:off x="4438253" y="409196"/>
            <a:ext cx="8043267" cy="960755"/>
          </a:xfrm>
          <a:prstGeom prst="rect">
            <a:avLst/>
          </a:prstGeom>
        </p:spPr>
        <p:txBody>
          <a:bodyPr anchor="t" rtlCol="false" tIns="0" lIns="0" bIns="0" rIns="0">
            <a:spAutoFit/>
          </a:bodyPr>
          <a:lstStyle/>
          <a:p>
            <a:pPr algn="ctr">
              <a:lnSpc>
                <a:spcPts val="7209"/>
              </a:lnSpc>
              <a:spcBef>
                <a:spcPct val="0"/>
              </a:spcBef>
            </a:pPr>
            <a:r>
              <a:rPr lang="en-US" sz="6999">
                <a:solidFill>
                  <a:srgbClr val="FFFFFF"/>
                </a:solidFill>
                <a:latin typeface="Be Vietnam"/>
              </a:rPr>
              <a:t>Model Deployment</a:t>
            </a:r>
          </a:p>
        </p:txBody>
      </p:sp>
      <p:sp>
        <p:nvSpPr>
          <p:cNvPr name="TextBox 3" id="3"/>
          <p:cNvSpPr txBox="true"/>
          <p:nvPr/>
        </p:nvSpPr>
        <p:spPr>
          <a:xfrm rot="0">
            <a:off x="873800" y="2592664"/>
            <a:ext cx="17414200" cy="3629660"/>
          </a:xfrm>
          <a:prstGeom prst="rect">
            <a:avLst/>
          </a:prstGeom>
        </p:spPr>
        <p:txBody>
          <a:bodyPr anchor="t" rtlCol="false" tIns="0" lIns="0" bIns="0" rIns="0">
            <a:spAutoFit/>
          </a:bodyPr>
          <a:lstStyle/>
          <a:p>
            <a:pPr marL="863599" indent="-431800" lvl="1">
              <a:lnSpc>
                <a:spcPts val="4119"/>
              </a:lnSpc>
              <a:buFont typeface="Arial"/>
              <a:buChar char="•"/>
            </a:pPr>
            <a:r>
              <a:rPr lang="en-US" sz="3999">
                <a:solidFill>
                  <a:srgbClr val="FFFFFF"/>
                </a:solidFill>
                <a:latin typeface="Be Vietnam"/>
              </a:rPr>
              <a:t>Model Development Highlights:</a:t>
            </a:r>
          </a:p>
          <a:p>
            <a:pPr marL="863599" indent="-431800" lvl="1">
              <a:lnSpc>
                <a:spcPts val="4119"/>
              </a:lnSpc>
              <a:buFont typeface="Arial"/>
              <a:buChar char="•"/>
            </a:pPr>
            <a:r>
              <a:rPr lang="en-US" sz="3999">
                <a:solidFill>
                  <a:srgbClr val="FFFFFF"/>
                </a:solidFill>
                <a:latin typeface="Be Vietnam"/>
              </a:rPr>
              <a:t>Utilized classification algorithms for prediction.</a:t>
            </a:r>
          </a:p>
          <a:p>
            <a:pPr marL="863599" indent="-431800" lvl="1">
              <a:lnSpc>
                <a:spcPts val="4119"/>
              </a:lnSpc>
              <a:buFont typeface="Arial"/>
              <a:buChar char="•"/>
            </a:pPr>
            <a:r>
              <a:rPr lang="en-US" sz="3999">
                <a:solidFill>
                  <a:srgbClr val="FFFFFF"/>
                </a:solidFill>
                <a:latin typeface="Be Vietnam"/>
              </a:rPr>
              <a:t>Data preprocessing, handling missing values, categorical features, and scaling.</a:t>
            </a:r>
          </a:p>
          <a:p>
            <a:pPr marL="863599" indent="-431800" lvl="1">
              <a:lnSpc>
                <a:spcPts val="4119"/>
              </a:lnSpc>
              <a:buFont typeface="Arial"/>
              <a:buChar char="•"/>
            </a:pPr>
            <a:r>
              <a:rPr lang="en-US" sz="3999">
                <a:solidFill>
                  <a:srgbClr val="FFFFFF"/>
                </a:solidFill>
                <a:latin typeface="Be Vietnam"/>
              </a:rPr>
              <a:t>Exploratory Data Analysis (EDA) and feature engineering.</a:t>
            </a:r>
          </a:p>
          <a:p>
            <a:pPr marL="863599" indent="-431800" lvl="1">
              <a:lnSpc>
                <a:spcPts val="4119"/>
              </a:lnSpc>
              <a:buFont typeface="Arial"/>
              <a:buChar char="•"/>
            </a:pPr>
            <a:r>
              <a:rPr lang="en-US" sz="3999">
                <a:solidFill>
                  <a:srgbClr val="FFFFFF"/>
                </a:solidFill>
                <a:latin typeface="Be Vietnam"/>
              </a:rPr>
              <a:t>Model Evaluation Metrics:</a:t>
            </a:r>
          </a:p>
          <a:p>
            <a:pPr marL="863599" indent="-431800" lvl="1">
              <a:lnSpc>
                <a:spcPts val="4119"/>
              </a:lnSpc>
              <a:buFont typeface="Arial"/>
              <a:buChar char="•"/>
            </a:pPr>
            <a:r>
              <a:rPr lang="en-US" sz="3999">
                <a:solidFill>
                  <a:srgbClr val="FFFFFF"/>
                </a:solidFill>
                <a:latin typeface="Be Vietnam"/>
              </a:rPr>
              <a:t>Accuracy, Precision, Recall, F1 Score.</a:t>
            </a:r>
          </a:p>
        </p:txBody>
      </p:sp>
      <p:sp>
        <p:nvSpPr>
          <p:cNvPr name="Freeform 4" id="4"/>
          <p:cNvSpPr/>
          <p:nvPr/>
        </p:nvSpPr>
        <p:spPr>
          <a:xfrm flipH="false" flipV="false" rot="0">
            <a:off x="175117" y="144402"/>
            <a:ext cx="1669065" cy="1768597"/>
          </a:xfrm>
          <a:custGeom>
            <a:avLst/>
            <a:gdLst/>
            <a:ahLst/>
            <a:cxnLst/>
            <a:rect r="r" b="b" t="t" l="l"/>
            <a:pathLst>
              <a:path h="1768597" w="1669065">
                <a:moveTo>
                  <a:pt x="0" y="0"/>
                </a:moveTo>
                <a:lnTo>
                  <a:pt x="1669066" y="0"/>
                </a:lnTo>
                <a:lnTo>
                  <a:pt x="1669066" y="1768596"/>
                </a:lnTo>
                <a:lnTo>
                  <a:pt x="0" y="1768596"/>
                </a:lnTo>
                <a:lnTo>
                  <a:pt x="0"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DAFq3yirgwI</dc:identifier>
  <dcterms:modified xsi:type="dcterms:W3CDTF">2011-08-01T06:04:30Z</dcterms:modified>
  <cp:revision>1</cp:revision>
  <dc:title>Copy of Practical training and evaluation</dc:title>
</cp:coreProperties>
</file>

<file path=docProps/thumbnail.jpeg>
</file>